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87" r:id="rId3"/>
    <p:sldId id="257" r:id="rId4"/>
    <p:sldId id="304" r:id="rId5"/>
    <p:sldId id="286" r:id="rId6"/>
    <p:sldId id="308" r:id="rId7"/>
    <p:sldId id="305" r:id="rId8"/>
    <p:sldId id="306" r:id="rId9"/>
    <p:sldId id="296" r:id="rId10"/>
    <p:sldId id="295" r:id="rId11"/>
    <p:sldId id="294" r:id="rId12"/>
    <p:sldId id="30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79" r:id="rId25"/>
    <p:sldId id="270" r:id="rId26"/>
    <p:sldId id="271" r:id="rId27"/>
    <p:sldId id="280" r:id="rId28"/>
    <p:sldId id="281" r:id="rId29"/>
    <p:sldId id="282" r:id="rId30"/>
    <p:sldId id="283" r:id="rId31"/>
    <p:sldId id="284" r:id="rId32"/>
    <p:sldId id="272" r:id="rId33"/>
    <p:sldId id="273" r:id="rId34"/>
    <p:sldId id="276" r:id="rId35"/>
    <p:sldId id="277" r:id="rId36"/>
    <p:sldId id="278" r:id="rId37"/>
    <p:sldId id="275" r:id="rId38"/>
    <p:sldId id="302" r:id="rId39"/>
    <p:sldId id="299" r:id="rId40"/>
    <p:sldId id="300" r:id="rId41"/>
    <p:sldId id="288" r:id="rId42"/>
    <p:sldId id="285" r:id="rId43"/>
    <p:sldId id="303" r:id="rId4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4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06"/>
    <p:restoredTop sz="94645"/>
  </p:normalViewPr>
  <p:slideViewPr>
    <p:cSldViewPr snapToGrid="0">
      <p:cViewPr varScale="1">
        <p:scale>
          <a:sx n="151" d="100"/>
          <a:sy n="151" d="100"/>
        </p:scale>
        <p:origin x="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BE273-DE4E-4637-FB94-ADD10097A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4BABD6-2CB2-1BA1-92C7-0996E23D1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8096DF-8E3B-7C1A-C218-233F06BD0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2A9F9-8A12-7C7A-B07E-43CEFDE6F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39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2E66-22C2-04AA-8471-D1B8E1D58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BB9D1-214D-1619-BDB2-29E74D97E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96BC9-8707-710D-FC86-F73C971D0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95F3E-CB2C-7A1D-C6B8-C8B15F8C8F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20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6B474-A5CF-4F33-CD6E-F11BC9005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E57D7-2108-C4C4-72F0-1DA0A2AC5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2BF094-42BA-9A32-7BCC-3C16427F8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44380-F934-8E0C-8AAD-E25FFE0441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10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A1E71-2424-7D34-45DA-8514B464D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3C9E44-4A42-E9B5-7BB3-547D08383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11241A-3253-1F77-DFE2-71961D039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69620-B6D3-CEE8-BD23-CB7C32A051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11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8CBF6-F73B-B150-0A27-0AFF9873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DBFDD-F86E-0730-604B-36F4CD9D6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EBAC8-BCCE-1742-EBD0-90D92B6F0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8B462-304B-158D-FEF0-1D567127FC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24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2E2A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91640"/>
            <a:ext cx="51206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C08A1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rgbClr val="6E7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">
    <p:bg>
      <p:bgPr>
        <a:solidFill>
          <a:srgbClr val="3B2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1325880"/>
            <a:ext cx="77724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0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1481328"/>
            <a:ext cx="4937760" cy="129844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5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bg>
      <p:bgPr>
        <a:solidFill>
          <a:srgbClr val="3B2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22860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2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234440" y="566928"/>
            <a:ext cx="61722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1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19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mpo di girasoli alla luce dorata del tramonto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8389"/>
            <a:ext cx="9144000" cy="5143500"/>
          </a:xfrm>
          <a:prstGeom prst="rect">
            <a:avLst/>
          </a:prstGeom>
        </p:spPr>
      </p:pic>
      <p:sp>
        <p:nvSpPr>
          <p:cNvPr id="3" name="velatu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389"/>
            <a:ext cx="5943600" cy="5143500"/>
          </a:xfrm>
          <a:prstGeom prst="rect">
            <a:avLst/>
          </a:prstGeom>
          <a:solidFill>
            <a:schemeClr val="accent2">
              <a:lumMod val="75000"/>
              <a:alpha val="61000"/>
            </a:scheme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1"/>
          <p:cNvSpPr/>
          <p:nvPr/>
        </p:nvSpPr>
        <p:spPr>
          <a:xfrm>
            <a:off x="640080" y="10515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kern="0" spc="400" dirty="0">
                <a:latin typeface="Segoe UI" pitchFamily="34" charset="0"/>
                <a:ea typeface="Segoe UI" pitchFamily="34" charset="-122"/>
                <a:cs typeface="Segoe UI" pitchFamily="34" charset="-120"/>
              </a:rPr>
              <a:t>CIRCOLO BATESON 2026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9164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200" b="1" dirty="0">
                <a:solidFill>
                  <a:srgbClr val="FBF6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RE(L)AZIONI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BF6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EVOLUTIVE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640080" y="30632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corpo nel mondo e la mente incarnata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584448"/>
            <a:ext cx="1005840" cy="36576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-1" y="3767328"/>
            <a:ext cx="594359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	</a:t>
            </a: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Ecologia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della Cura: dal reagire </a:t>
            </a: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all'agire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nei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Club di </a:t>
            </a: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Ecologia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Familiare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di </a:t>
            </a:r>
            <a:r>
              <a:rPr lang="en-US" sz="1600" b="1" i="1" dirty="0" err="1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Ecologia</a:t>
            </a:r>
            <a:r>
              <a:rPr lang="en-US" sz="1600" b="1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della Salute</a:t>
            </a:r>
            <a:endParaRPr lang="en-US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42146" y="4433108"/>
            <a:ext cx="4937760" cy="318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</a:rPr>
              <a:t>Antonino</a:t>
            </a:r>
            <a:r>
              <a:rPr lang="en-US" sz="1200" i="1" dirty="0">
                <a:solidFill>
                  <a:srgbClr val="FBF6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</a:rPr>
              <a:t>Trimarchi</a:t>
            </a:r>
            <a:r>
              <a:rPr lang="en-US" sz="1200" b="1" i="1" dirty="0">
                <a:solidFill>
                  <a:srgbClr val="FBF6EC"/>
                </a:solidFill>
                <a:latin typeface="Segoe UI" pitchFamily="34" charset="0"/>
                <a:cs typeface="Segoe UI" pitchFamily="34" charset="-120"/>
              </a:rPr>
              <a:t>, M.</a:t>
            </a:r>
            <a:r>
              <a:rPr lang="en-US" sz="1200" i="1" dirty="0">
                <a:solidFill>
                  <a:srgbClr val="FBF6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</a:rPr>
              <a:t>Caterina</a:t>
            </a:r>
            <a:r>
              <a:rPr lang="en-US" sz="1200" i="1" dirty="0">
                <a:solidFill>
                  <a:srgbClr val="FBF6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</a:rPr>
              <a:t>Pellizzari</a:t>
            </a: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553B042-6B37-9DCA-8036-1B3668F1D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77740"/>
            <a:ext cx="5943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CEF Centro di </a:t>
            </a:r>
            <a:r>
              <a:rPr lang="en-US" sz="1200" b="1" i="1" dirty="0" err="1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Familiare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- CRES Centro di </a:t>
            </a:r>
            <a:r>
              <a:rPr lang="en-US" sz="1200" b="1" i="1" dirty="0" err="1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Ricerca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della Salute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llustrazione sfondo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13CEAD4-FED7-BB80-7893-2B311B66079C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4583634" y="648151"/>
            <a:ext cx="3171040" cy="731520"/>
          </a:xfrm>
        </p:spPr>
        <p:txBody>
          <a:bodyPr/>
          <a:lstStyle/>
          <a:p>
            <a:r>
              <a:rPr lang="it-IT" sz="5400" dirty="0"/>
              <a:t>AZIONE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214ED891-CE06-EF5C-E717-EDD5D39437DF}"/>
              </a:ext>
            </a:extLst>
          </p:cNvPr>
          <p:cNvSpPr txBox="1">
            <a:spLocks/>
          </p:cNvSpPr>
          <p:nvPr/>
        </p:nvSpPr>
        <p:spPr>
          <a:xfrm>
            <a:off x="3309261" y="642018"/>
            <a:ext cx="862556" cy="87780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r>
              <a:rPr lang="it-IT" sz="5400" dirty="0">
                <a:solidFill>
                  <a:srgbClr val="C00000"/>
                </a:solidFill>
              </a:rPr>
              <a:t>L</a:t>
            </a: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9BE1BDD4-8C20-3B25-5864-D059FFC9CED8}"/>
              </a:ext>
            </a:extLst>
          </p:cNvPr>
          <p:cNvSpPr txBox="1">
            <a:spLocks/>
          </p:cNvSpPr>
          <p:nvPr/>
        </p:nvSpPr>
        <p:spPr>
          <a:xfrm>
            <a:off x="1387425" y="642018"/>
            <a:ext cx="1510019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r>
              <a:rPr lang="it-IT" sz="5400" dirty="0"/>
              <a:t>RE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A814291-60F6-4CE0-2D7A-3BF3E2060880}"/>
              </a:ext>
            </a:extLst>
          </p:cNvPr>
          <p:cNvSpPr/>
          <p:nvPr/>
        </p:nvSpPr>
        <p:spPr>
          <a:xfrm>
            <a:off x="1388375" y="3464551"/>
            <a:ext cx="6367249" cy="1087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Georgia" pitchFamily="34" charset="0"/>
              </a:rPr>
              <a:t>APPRENDERE A PRENDERSI CURA DEL </a:t>
            </a:r>
            <a:r>
              <a:rPr lang="en-US" sz="4000" b="1" dirty="0">
                <a:solidFill>
                  <a:srgbClr val="C00000"/>
                </a:solidFill>
                <a:latin typeface="Georgia" pitchFamily="34" charset="0"/>
              </a:rPr>
              <a:t>L</a:t>
            </a:r>
            <a:r>
              <a:rPr lang="en-US" sz="2800" b="1" dirty="0">
                <a:latin typeface="Georgia" pitchFamily="34" charset="0"/>
              </a:rPr>
              <a:t>EGAME</a:t>
            </a:r>
            <a:endParaRPr lang="en-US" sz="28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1583252-1BD5-08EB-CAA4-20754B345243}"/>
              </a:ext>
            </a:extLst>
          </p:cNvPr>
          <p:cNvSpPr/>
          <p:nvPr/>
        </p:nvSpPr>
        <p:spPr>
          <a:xfrm>
            <a:off x="1387425" y="1884644"/>
            <a:ext cx="6367249" cy="531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</a:rPr>
              <a:t>DAL REAGIRE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81FFA7B-2E58-BE5D-C302-E6C40B87CFB5}"/>
              </a:ext>
            </a:extLst>
          </p:cNvPr>
          <p:cNvSpPr txBox="1"/>
          <p:nvPr/>
        </p:nvSpPr>
        <p:spPr>
          <a:xfrm>
            <a:off x="2286000" y="2568394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Georgia" pitchFamily="34" charset="0"/>
              </a:rPr>
              <a:t>ALL’AGIRE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F3EAE0BD-C5B3-31AE-B2CE-2389C6455EFF}"/>
              </a:ext>
            </a:extLst>
          </p:cNvPr>
          <p:cNvSpPr txBox="1">
            <a:spLocks/>
          </p:cNvSpPr>
          <p:nvPr/>
        </p:nvSpPr>
        <p:spPr>
          <a:xfrm>
            <a:off x="2821457" y="591735"/>
            <a:ext cx="1838164" cy="877803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en-US" sz="2800" b="1" kern="1200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r>
              <a:rPr lang="it-IT" sz="5400" dirty="0">
                <a:solidFill>
                  <a:srgbClr val="C00000"/>
                </a:solidFill>
              </a:rPr>
              <a:t>(    )</a:t>
            </a:r>
          </a:p>
        </p:txBody>
      </p:sp>
    </p:spTree>
    <p:extLst>
      <p:ext uri="{BB962C8B-B14F-4D97-AF65-F5344CB8AC3E}">
        <p14:creationId xmlns:p14="http://schemas.microsoft.com/office/powerpoint/2010/main" val="221884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7" y="381699"/>
            <a:ext cx="8163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</a:t>
            </a:r>
            <a:r>
              <a:rPr lang="en-US" sz="26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domanda</a:t>
            </a:r>
            <a:endParaRPr lang="en-US" sz="2600" b="1" dirty="0">
              <a:solidFill>
                <a:srgbClr val="2E2A24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26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26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mi accompagna da </a:t>
            </a:r>
            <a:r>
              <a:rPr lang="en-US" sz="26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quarant'anni</a:t>
            </a:r>
            <a:endParaRPr lang="en-US" sz="26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i="1" dirty="0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si trasforma la </a:t>
            </a:r>
            <a:r>
              <a:rPr lang="en-US" sz="2200" i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sofferenza</a:t>
            </a:r>
            <a:endParaRPr lang="en-US" sz="2200" i="1" dirty="0">
              <a:solidFill>
                <a:srgbClr val="A84E2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2200" i="1" dirty="0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possibilità evolutiva?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66928" y="2286000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Quarant'anni di studio, di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lavoro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con le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persone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impegno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sociale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nelle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comunità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mi hanno insegnato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una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cosa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66928" y="2670048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nessuno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comprende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da solo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nessuno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cambia da solo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nessuno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guarisce da solo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66928" y="4113102"/>
            <a:ext cx="5212080" cy="555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 di ogni 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tecnica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nella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</a:t>
            </a:r>
            <a:r>
              <a:rPr lang="en-US" sz="1700" b="1" dirty="0" err="1">
                <a:solidFill>
                  <a:srgbClr val="C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azione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cura </a:t>
            </a:r>
            <a:r>
              <a:rPr lang="en-US" sz="17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prende</a:t>
            </a:r>
            <a:r>
              <a:rPr lang="en-US" sz="17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forma.</a:t>
            </a:r>
            <a:endParaRPr lang="en-US" sz="1700" dirty="0"/>
          </a:p>
        </p:txBody>
      </p:sp>
      <p:pic>
        <p:nvPicPr>
          <p:cNvPr id="8" name="Image 0" descr="Illustrazione ad acquerello di un girasole"/>
          <p:cNvPicPr>
            <a:picLocks noChangeAspect="1"/>
          </p:cNvPicPr>
          <p:nvPr/>
        </p:nvPicPr>
        <p:blipFill>
          <a:blip r:embed="rId3"/>
          <a:srcRect t="8621" b="8621"/>
          <a:stretch/>
        </p:blipFill>
        <p:spPr>
          <a:xfrm>
            <a:off x="6078583" y="1394460"/>
            <a:ext cx="265176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zione: un cerchio di persone viste dall'alto le cui mani si intrecciano in radici e rami che si diramano come un organismo vivente"/>
          <p:cNvPicPr>
            <a:picLocks noChangeAspect="1"/>
          </p:cNvPicPr>
          <p:nvPr/>
        </p:nvPicPr>
        <p:blipFill>
          <a:blip r:embed="rId3"/>
          <a:srcRect t="4270" b="4270"/>
          <a:stretch/>
        </p:blipFill>
        <p:spPr>
          <a:xfrm>
            <a:off x="5394960" y="0"/>
            <a:ext cx="3749040" cy="5143500"/>
          </a:xfrm>
          <a:prstGeom prst="rect">
            <a:avLst/>
          </a:prstGeom>
        </p:spPr>
      </p:pic>
      <p:sp>
        <p:nvSpPr>
          <p:cNvPr id="3" name="Fascia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1744133"/>
            <a:ext cx="44348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Club come sistemi viventi</a:t>
            </a:r>
            <a:endParaRPr lang="en-US" sz="2700" dirty="0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895600"/>
            <a:ext cx="4434840" cy="1242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err="1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dirty="0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dirty="0" err="1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familiare</a:t>
            </a:r>
            <a:r>
              <a:rPr lang="en-US" dirty="0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, </a:t>
            </a:r>
            <a:r>
              <a:rPr lang="en-US" dirty="0" err="1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sociale</a:t>
            </a:r>
            <a:endParaRPr lang="en-US" dirty="0">
              <a:solidFill>
                <a:srgbClr val="FDEDE0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err="1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dirty="0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della salute: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FDE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il futuro si costruisce nella relazione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557C0E-6649-BCB8-A416-79D823986D4E}"/>
              </a:ext>
            </a:extLst>
          </p:cNvPr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it-IT" sz="2400" dirty="0"/>
              <a:t>Che cos’è un Club </a:t>
            </a:r>
            <a:br>
              <a:rPr lang="it-IT" sz="2400" dirty="0"/>
            </a:br>
            <a:r>
              <a:rPr lang="it-IT" sz="2400" dirty="0"/>
              <a:t>di Ecologia Familiare, Sociale, della Salute?</a:t>
            </a:r>
            <a:br>
              <a:rPr lang="it-IT" sz="2400" dirty="0"/>
            </a:br>
            <a:endParaRPr lang="it-IT" sz="24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A524D774-6E7E-DA5D-D083-90DF8844E2FC}"/>
              </a:ext>
            </a:extLst>
          </p:cNvPr>
          <p:cNvSpPr/>
          <p:nvPr/>
        </p:nvSpPr>
        <p:spPr>
          <a:xfrm>
            <a:off x="425196" y="1633337"/>
            <a:ext cx="4217670" cy="3275836"/>
          </a:xfrm>
          <a:prstGeom prst="roundRect">
            <a:avLst>
              <a:gd name="adj" fmla="val 2927"/>
            </a:avLst>
          </a:prstGeom>
          <a:solidFill>
            <a:srgbClr val="FFF8EF">
              <a:alpha val="94000"/>
            </a:srgbClr>
          </a:solidFill>
          <a:ln w="12700">
            <a:solidFill>
              <a:srgbClr val="E8DCC7">
                <a:alpha val="80000"/>
              </a:srgbClr>
            </a:solidFill>
            <a:prstDash val="solid"/>
          </a:ln>
          <a:effectLst>
            <a:outerShdw blurRad="31750" dist="15240" dir="2700000" algn="bl" rotWithShape="0">
              <a:srgbClr val="000000">
                <a:alpha val="19000"/>
              </a:srgbClr>
            </a:outerShdw>
          </a:effectLst>
        </p:spPr>
        <p:txBody>
          <a:bodyPr/>
          <a:lstStyle/>
          <a:p>
            <a:endParaRPr lang="it-IT" sz="135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1FBF154-8945-C2E1-9309-3D279D443F6B}"/>
              </a:ext>
            </a:extLst>
          </p:cNvPr>
          <p:cNvSpPr/>
          <p:nvPr/>
        </p:nvSpPr>
        <p:spPr>
          <a:xfrm>
            <a:off x="483802" y="1730124"/>
            <a:ext cx="4111563" cy="3110647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>
            <a:normAutofit fontScale="85000" lnSpcReduction="20000"/>
          </a:bodyPr>
          <a:lstStyle/>
          <a:p>
            <a:pPr algn="just">
              <a:lnSpc>
                <a:spcPct val="96000"/>
              </a:lnSpc>
            </a:pP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Club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rappresenta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</a:rPr>
              <a:t>un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b="1" dirty="0" err="1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luogo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un tempo </a:t>
            </a:r>
            <a:r>
              <a:rPr lang="en-US" b="1" dirty="0" err="1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dedicati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b="1" dirty="0" err="1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all’incontro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</a:t>
            </a:r>
            <a:r>
              <a:rPr lang="en-US" b="1" dirty="0" err="1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all’apprendimento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 </a:t>
            </a:r>
            <a:r>
              <a:rPr lang="en-US" b="1" dirty="0" err="1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prendersi</a:t>
            </a:r>
            <a:r>
              <a:rPr lang="en-US" b="1" dirty="0">
                <a:solidFill>
                  <a:srgbClr val="7A4D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cura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dove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famiglie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gruppi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comunità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esplorano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b="1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oltre</a:t>
            </a:r>
            <a:r>
              <a:rPr lang="en-US" b="1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le </a:t>
            </a:r>
            <a:r>
              <a:rPr lang="en-US" b="1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reazioni</a:t>
            </a:r>
            <a:r>
              <a:rPr lang="en-US" b="1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b="1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oltre</a:t>
            </a:r>
            <a:r>
              <a:rPr lang="en-US" b="1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il </a:t>
            </a:r>
            <a:r>
              <a:rPr lang="en-US" b="1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progresso</a:t>
            </a:r>
            <a:r>
              <a:rPr lang="en-US" b="1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       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legame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Azioni e Salute,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Sviluppo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Co-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evoluzione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
</a:t>
            </a:r>
          </a:p>
          <a:p>
            <a:pPr algn="just">
              <a:lnSpc>
                <a:spcPct val="96000"/>
              </a:lnSpc>
            </a:pP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presuppone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di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sapere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anticipo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di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l’altro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abbia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bisogno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il punto di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partenza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  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la disponibilità ad ascoltare, a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comprendere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e ad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elaborare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significati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condivisi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ad 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aprire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Desideri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profetici</a:t>
            </a:r>
            <a:r>
              <a:rPr lang="en-US" dirty="0">
                <a:solidFill>
                  <a:srgbClr val="3D30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
</a:t>
            </a:r>
            <a:endParaRPr lang="en-US" b="1" dirty="0">
              <a:solidFill>
                <a:srgbClr val="5E3F21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>
              <a:lnSpc>
                <a:spcPct val="96000"/>
              </a:lnSpc>
            </a:pP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Cammino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apre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camminando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i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insieme</a:t>
            </a:r>
            <a:r>
              <a:rPr lang="en-US" i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>
              <a:lnSpc>
                <a:spcPct val="96000"/>
              </a:lnSpc>
            </a:pPr>
            <a:endParaRPr lang="en-US" i="1" dirty="0"/>
          </a:p>
          <a:p>
            <a:pPr algn="just">
              <a:lnSpc>
                <a:spcPct val="96000"/>
              </a:lnSpc>
            </a:pP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 la cura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fa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pratica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relazionale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</a:p>
          <a:p>
            <a:pPr algn="just">
              <a:lnSpc>
                <a:spcPct val="96000"/>
              </a:lnSpc>
            </a:pP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corporea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e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spirituale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sociale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</a:t>
            </a:r>
            <a:r>
              <a:rPr lang="en-US" b="1" dirty="0" err="1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comunitaria</a:t>
            </a:r>
            <a:r>
              <a:rPr lang="en-US" b="1" dirty="0">
                <a:solidFill>
                  <a:srgbClr val="5E3F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137FE94-1158-271E-1E64-548EAE9F583C}"/>
              </a:ext>
            </a:extLst>
          </p:cNvPr>
          <p:cNvSpPr/>
          <p:nvPr/>
        </p:nvSpPr>
        <p:spPr>
          <a:xfrm>
            <a:off x="4984551" y="4503457"/>
            <a:ext cx="3734253" cy="377190"/>
          </a:xfrm>
          <a:prstGeom prst="roundRect">
            <a:avLst>
              <a:gd name="adj" fmla="val 29091"/>
            </a:avLst>
          </a:prstGeom>
          <a:solidFill>
            <a:srgbClr val="EFE1CC"/>
          </a:solidFill>
          <a:ln w="12700">
            <a:solidFill>
              <a:srgbClr val="E5D2B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it-IT" sz="135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A184C0F0-11B9-7BB9-47D4-96CBC75BBE8C}"/>
              </a:ext>
            </a:extLst>
          </p:cNvPr>
          <p:cNvSpPr/>
          <p:nvPr/>
        </p:nvSpPr>
        <p:spPr>
          <a:xfrm>
            <a:off x="5084865" y="4607433"/>
            <a:ext cx="3531870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998" i="1" dirty="0">
                <a:solidFill>
                  <a:srgbClr val="4A32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cura </a:t>
            </a:r>
            <a:r>
              <a:rPr lang="en-US" sz="998" i="1" dirty="0" err="1">
                <a:solidFill>
                  <a:srgbClr val="4A32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avviene</a:t>
            </a:r>
            <a:r>
              <a:rPr lang="en-US" sz="998" i="1" dirty="0">
                <a:solidFill>
                  <a:srgbClr val="4A32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quando impariamo ad </a:t>
            </a:r>
            <a:r>
              <a:rPr lang="en-US" sz="998" b="1" i="1" dirty="0">
                <a:solidFill>
                  <a:srgbClr val="4A32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esplorare</a:t>
            </a:r>
            <a:r>
              <a:rPr lang="en-US" sz="998" i="1" dirty="0">
                <a:solidFill>
                  <a:srgbClr val="4A32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insieme.</a:t>
            </a:r>
            <a:endParaRPr lang="en-US" sz="998" dirty="0"/>
          </a:p>
        </p:txBody>
      </p:sp>
      <p:pic>
        <p:nvPicPr>
          <p:cNvPr id="900" name="Immagine"/>
          <p:cNvPicPr>
            <a:picLocks noChangeAspect="1"/>
          </p:cNvPicPr>
          <p:nvPr/>
        </p:nvPicPr>
        <p:blipFill>
          <a:blip r:embed="rId2"/>
          <a:srcRect l="1923" r="1923"/>
          <a:stretch>
            <a:fillRect/>
          </a:stretch>
        </p:blipFill>
        <p:spPr>
          <a:xfrm>
            <a:off x="4980000" y="1770000"/>
            <a:ext cx="3750000" cy="2600000"/>
          </a:xfrm>
          <a:prstGeom prst="rect">
            <a:avLst/>
          </a:prstGeom>
        </p:spPr>
      </p:pic>
      <p:sp>
        <p:nvSpPr>
          <p:cNvPr id="14" name="accento">
            <a:extLst>
              <a:ext uri="{FF2B5EF4-FFF2-40B4-BE49-F238E27FC236}">
                <a16:creationId xmlns:a16="http://schemas.microsoft.com/office/drawing/2014/main" id="{9E9A6D72-4F3F-1926-227D-99660F03C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34454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5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48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34440" y="292608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QUADRO CONCETTUALE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603504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 parole, tre visioni del mondo</a:t>
            </a:r>
            <a:endParaRPr lang="en-US" sz="2500" dirty="0"/>
          </a:p>
        </p:txBody>
      </p:sp>
      <p:sp>
        <p:nvSpPr>
          <p:cNvPr id="6" name="Barra inferi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00200"/>
            <a:ext cx="24079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Accento 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00200"/>
            <a:ext cx="2407920" cy="82296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Pallin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1892808"/>
            <a:ext cx="310896" cy="31089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331720"/>
            <a:ext cx="195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2752344"/>
            <a:ext cx="195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sola direzione</a:t>
            </a: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,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un solo criterio</a:t>
            </a: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: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il di più</a:t>
            </a: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Movimento lineare verso un fine già dato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8040" y="1600200"/>
            <a:ext cx="24079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Accento 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8040" y="1600200"/>
            <a:ext cx="2407920" cy="82296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Pallin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1892808"/>
            <a:ext cx="310896" cy="31089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3596640" y="2331720"/>
            <a:ext cx="195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Sviluppo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96640" y="2752344"/>
            <a:ext cx="195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Potenzialità che si dispiegano 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 un contesto</a:t>
            </a: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Può 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essere qualitativo</a:t>
            </a:r>
            <a:r>
              <a:rPr lang="en-US" sz="12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— 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 di alcuni a spese di altri.</a:t>
            </a:r>
            <a:endParaRPr lang="en-US" sz="1200" dirty="0"/>
          </a:p>
        </p:txBody>
      </p:sp>
      <p:sp>
        <p:nvSpPr>
          <p:cNvPr id="21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0280" y="1600200"/>
            <a:ext cx="240792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" name="Accento 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50280" y="1600200"/>
            <a:ext cx="2407920" cy="82296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Pallin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8880" y="1892808"/>
            <a:ext cx="310896" cy="31089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6278880" y="2331720"/>
            <a:ext cx="195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Coevoluzione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278880" y="2752344"/>
            <a:ext cx="195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Organismo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e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ambiente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        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trasformano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insieme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Cambiando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l'uno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, cambia </a:t>
            </a:r>
            <a:r>
              <a:rPr lang="en-US" sz="12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l'altro</a:t>
            </a:r>
            <a:r>
              <a:rPr lang="en-US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200" dirty="0"/>
          </a:p>
        </p:txBody>
      </p:sp>
      <p:sp>
        <p:nvSpPr>
          <p:cNvPr id="40" name="Text Crescita felice"/>
          <p:cNvSpPr/>
          <p:nvPr/>
        </p:nvSpPr>
        <p:spPr>
          <a:xfrm>
            <a:off x="685800" y="41148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it-IT" sz="1200" b="1" dirty="0">
                <a:solidFill>
                  <a:srgbClr val="C460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NON DECRESCITA FELICE, MA CRESCITA FELICE. </a:t>
            </a:r>
            <a:r>
              <a:rPr lang="it-IT" sz="12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Non si tratta di crescere di meno, ma di crescere in un altro senso: più legami, più qualità, più consapevolezza. Ciò che diminuisce è il consumo; ciò che cresce è la vita.</a:t>
            </a:r>
            <a:endParaRPr lang="it-IT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50239" y="549994"/>
            <a:ext cx="672422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L'intuizione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dell'ecologia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familiare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relazionale</a:t>
            </a:r>
            <a:endParaRPr lang="en-US" sz="2500" dirty="0"/>
          </a:p>
        </p:txBody>
      </p:sp>
      <p:sp>
        <p:nvSpPr>
          <p:cNvPr id="6" name="Barra inferi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417320"/>
            <a:ext cx="4480560" cy="3433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spcAft>
                <a:spcPts val="900"/>
              </a:spcAft>
              <a:buNone/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 l'approccio ecologico-sociale di Vladimir Hudolin, il Club sposta il punto di osservazione: la sofferenza non appartiene al singolo e non si riduce a una sola dimensione — biologica, psicologica o sociale. È un modo di respirare dell'intera rete di relazioni.</a:t>
            </a:r>
          </a:p>
          <a:p>
            <a:pPr marL="0" indent="0" algn="just">
              <a:spcAft>
                <a:spcPts val="900"/>
              </a:spcAft>
              <a:buNone/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 qui tre spostamenti decisivi:</a:t>
            </a:r>
          </a:p>
          <a:p>
            <a:pPr marL="0" indent="0" algn="just">
              <a:spcAft>
                <a:spcPts val="900"/>
              </a:spcAft>
              <a:buNone/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 paziente alla famiglia come unità di cambiamento;</a:t>
            </a:r>
          </a:p>
          <a:p>
            <a:pPr algn="just">
              <a:spcAft>
                <a:spcPts val="900"/>
              </a:spcAft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dalla cura come prestazione alla cura come apprendimento contestuale condiviso;</a:t>
            </a:r>
          </a:p>
          <a:p>
            <a:pPr marL="0" indent="0" algn="just">
              <a:spcAft>
                <a:spcPts val="900"/>
              </a:spcAft>
              <a:buNone/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 servizio delegato alla comunità che si trasforma.</a:t>
            </a:r>
          </a:p>
          <a:p>
            <a:pPr marL="0" indent="0" algn="just">
              <a:spcAft>
                <a:spcPts val="900"/>
              </a:spcAft>
              <a:buNone/>
            </a:pPr>
            <a:r>
              <a:rPr lang="it-IT" sz="14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Il Club-Comunità non ripara il passato: è una palestra di un modo diverso di so-stare al mondo, che ravviva la memoria del futuro.</a:t>
            </a:r>
          </a:p>
        </p:txBody>
      </p:sp>
      <p:pic>
        <p:nvPicPr>
          <p:cNvPr id="13" name="Image 0" descr="Illustrazione di mani che piantano un germoglio">
            <a:extLst>
              <a:ext uri="{FF2B5EF4-FFF2-40B4-BE49-F238E27FC236}">
                <a16:creationId xmlns:a16="http://schemas.microsoft.com/office/drawing/2014/main" id="{96D9855D-5F42-9848-BFDE-7E059B0A8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49408" y="1565910"/>
            <a:ext cx="3017520" cy="288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Sottotitolo"/>
          <p:cNvSpPr/>
          <p:nvPr/>
        </p:nvSpPr>
        <p:spPr>
          <a:xfrm>
            <a:off x="650240" y="1080346"/>
            <a:ext cx="4480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it-IT" sz="1200" b="1" spc="120">
                <a:solidFill>
                  <a:srgbClr val="C460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Ritorno al futuro, essere origine</a:t>
            </a:r>
            <a:endParaRPr lang="it-IT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A0D72-B8BD-341E-D95A-3C45C55A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110616A-2E3A-4D2F-AD2E-0767A4C74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48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09</a:t>
            </a:r>
            <a:endParaRPr lang="en-US" sz="15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43D39EEA-2B02-3EA0-65C0-BDD775270452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685799" y="254000"/>
            <a:ext cx="6172200" cy="765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Oltre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gli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stereotipi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territori</a:t>
            </a:r>
            <a:b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entra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 rete</a:t>
            </a:r>
            <a:endParaRPr lang="en-US" sz="2500" dirty="0"/>
          </a:p>
        </p:txBody>
      </p:sp>
      <p:sp>
        <p:nvSpPr>
          <p:cNvPr id="6" name="Barra inferiore">
            <a:extLst>
              <a:ext uri="{FF2B5EF4-FFF2-40B4-BE49-F238E27FC236}">
                <a16:creationId xmlns:a16="http://schemas.microsoft.com/office/drawing/2014/main" id="{0C1C39B5-E125-37E5-03A1-60589DF30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FF2B5EF4-FFF2-40B4-BE49-F238E27FC236}">
                <a16:creationId xmlns:a16="http://schemas.microsoft.com/office/drawing/2014/main" id="{C42C71A6-E735-7F7F-3A91-8C2FAA68F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FF2B5EF4-FFF2-40B4-BE49-F238E27FC236}">
                <a16:creationId xmlns:a16="http://schemas.microsoft.com/office/drawing/2014/main" id="{D0D46B43-A84F-1C83-7D47-A5ED197BE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FF2B5EF4-FFF2-40B4-BE49-F238E27FC236}">
                <a16:creationId xmlns:a16="http://schemas.microsoft.com/office/drawing/2014/main" id="{3E45A7D2-64AF-B860-3ACE-568E732DD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FF2B5EF4-FFF2-40B4-BE49-F238E27FC236}">
                <a16:creationId xmlns:a16="http://schemas.microsoft.com/office/drawing/2014/main" id="{A9D60063-1A3A-FE62-3EF5-66598FA20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F0AC926-A9F7-FD23-ACE1-801ADEDC2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799" y="1069848"/>
            <a:ext cx="4741223" cy="36896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1100"/>
              </a:spcAft>
              <a:buSzPct val="100000"/>
            </a:pPr>
            <a:r>
              <a:rPr lang="it-IT" sz="1600" dirty="0">
                <a:latin typeface="Trebuchet MS" pitchFamily="34" charset="0"/>
              </a:rPr>
              <a:t>Ciò che prende forma nei Club non riguarda anzitutto la condotta: è un movimento di natura fenomenologica, ermeneutica e maieutica. </a:t>
            </a:r>
          </a:p>
          <a:p>
            <a:pPr>
              <a:spcAft>
                <a:spcPts val="1100"/>
              </a:spcAft>
              <a:buSzPct val="100000"/>
            </a:pPr>
            <a:r>
              <a:rPr lang="it-IT" sz="1600" dirty="0">
                <a:latin typeface="Trebuchet MS" pitchFamily="34" charset="0"/>
              </a:rPr>
              <a:t>Quando il comportamento viene accolto senza giudizio, cade la spinta difensiva e affiorano le </a:t>
            </a:r>
            <a:r>
              <a:rPr lang="it-IT" sz="1600" b="1" dirty="0">
                <a:latin typeface="Trebuchet MS" pitchFamily="34" charset="0"/>
              </a:rPr>
              <a:t>posture culturali</a:t>
            </a:r>
            <a:r>
              <a:rPr lang="it-IT" sz="1600" dirty="0">
                <a:latin typeface="Trebuchet MS" pitchFamily="34" charset="0"/>
              </a:rPr>
              <a:t>, trigenerazionali e sociali che lo alimentano: veri e propri "portamenti appresi". </a:t>
            </a:r>
          </a:p>
          <a:p>
            <a:pPr>
              <a:spcAft>
                <a:spcPts val="1100"/>
              </a:spcAft>
              <a:buSzPct val="100000"/>
            </a:pPr>
            <a:r>
              <a:rPr lang="it-IT" sz="1600" dirty="0">
                <a:latin typeface="Trebuchet MS" pitchFamily="34" charset="0"/>
              </a:rPr>
              <a:t>Il dialogo attiva in questo modo un percorso di disvelamento capace di incrinare le </a:t>
            </a:r>
            <a:r>
              <a:rPr lang="it-IT" sz="1600" b="1" dirty="0">
                <a:latin typeface="Trebuchet MS" pitchFamily="34" charset="0"/>
              </a:rPr>
              <a:t>imposture retoriche</a:t>
            </a:r>
            <a:r>
              <a:rPr lang="it-IT" sz="1600" dirty="0">
                <a:latin typeface="Trebuchet MS" pitchFamily="34" charset="0"/>
              </a:rPr>
              <a:t> — costruzioni narrative, non menzogne — insieme alle narrazioni autoassolutorie, rendendo praticabili letture inedite di sé, della famiglia e della comunità.</a:t>
            </a:r>
          </a:p>
        </p:txBody>
      </p:sp>
      <p:pic>
        <p:nvPicPr>
          <p:cNvPr id="30" name="Immagine simbolica reciprocita">
            <a:extLst>
              <a:ext uri="{FF2B5EF4-FFF2-40B4-BE49-F238E27FC236}">
                <a16:creationId xmlns:a16="http://schemas.microsoft.com/office/drawing/2014/main" id="{2EA47F8A-7DE4-6115-C19C-C3310674C7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0" r="573"/>
          <a:stretch>
            <a:fillRect/>
          </a:stretch>
        </p:blipFill>
        <p:spPr>
          <a:xfrm>
            <a:off x="5831586" y="1530477"/>
            <a:ext cx="2768346" cy="276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0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66928" y="548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 pitchFamily="34" charset="0"/>
              </a:rPr>
              <a:t>10</a:t>
            </a:r>
            <a:endParaRPr lang="en-US" sz="150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726948" y="567612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retoriche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proteggono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  <a:b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quattro figure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ricorrenti</a:t>
            </a:r>
            <a:endParaRPr lang="en-US" sz="2500" dirty="0"/>
          </a:p>
        </p:txBody>
      </p:sp>
      <p:sp>
        <p:nvSpPr>
          <p:cNvPr id="6" name="Barra inferi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82296" cy="1450000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978408" y="1737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Identità fissa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978408" y="2139696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«Io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sono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fatto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così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.» «Non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conosco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più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.»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Trasforma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ciò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è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storico e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mutevole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in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presunta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natura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immutabile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100" dirty="0"/>
          </a:p>
        </p:txBody>
      </p:sp>
      <p:sp>
        <p:nvSpPr>
          <p:cNvPr id="15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82296" cy="1450000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5001768" y="1737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Conosciuto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001768" y="2139696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«Lo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conosco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bene.» «So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già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come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reagirà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.»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Scambia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familiarità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con la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comprensione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profonda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dell’altro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100" dirty="0"/>
          </a:p>
        </p:txBody>
      </p:sp>
      <p:sp>
        <p:nvSpPr>
          <p:cNvPr id="19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82296" cy="1450000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978408" y="327355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Causa unica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978408" y="3675888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«È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tutta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colpa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dello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stress.» «Il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è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lui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.» </a:t>
            </a:r>
          </a:p>
          <a:p>
            <a:pPr marL="0" indent="0">
              <a:buNone/>
            </a:pP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Riduce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complessità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relazionale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,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culturale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e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sola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spiegazione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100" dirty="0"/>
          </a:p>
        </p:txBody>
      </p:sp>
      <p:sp>
        <p:nvSpPr>
          <p:cNvPr id="23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90672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90672"/>
            <a:ext cx="82296" cy="1450000"/>
          </a:xfrm>
          <a:prstGeom prst="rect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5001768" y="327355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Colpa e innocenza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5001768" y="3675888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«È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colpa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loro.» «Io non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c’entro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.» </a:t>
            </a:r>
          </a:p>
          <a:p>
            <a:pPr marL="0" indent="0">
              <a:buNone/>
            </a:pP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Cerca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un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colpevole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invece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di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comprendere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le </a:t>
            </a:r>
            <a:r>
              <a:rPr lang="en-US" sz="1100" dirty="0" err="1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dinamiche</a:t>
            </a:r>
            <a:r>
              <a:rPr lang="en-US" sz="1100" dirty="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566928"/>
            <a:ext cx="6720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imposture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retoriche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  <a:b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altre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quattro figure</a:t>
            </a:r>
            <a:endParaRPr lang="en-US" sz="2500" dirty="0"/>
          </a:p>
        </p:txBody>
      </p:sp>
      <p:sp>
        <p:nvSpPr>
          <p:cNvPr id="6" name="Barra inferi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82296" cy="1450000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978408" y="1737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Normalità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978408" y="2139696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«Abbiamo sempre fatto così.» «È normale.» Trasforma abitudini culturali e familiari in realtà naturali e incontestabili.</a:t>
            </a:r>
            <a:endParaRPr lang="en-US" sz="1000"/>
          </a:p>
        </p:txBody>
      </p:sp>
      <p:sp>
        <p:nvSpPr>
          <p:cNvPr id="15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82296" cy="1450000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5001768" y="1737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Controllo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001768" y="2139696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«Quando voglio smetto.» «Tengo tutto sotto controllo.» Nega la vulnerabilità e l’interdipendenza umana.</a:t>
            </a:r>
            <a:endParaRPr lang="en-US" sz="1000"/>
          </a:p>
        </p:txBody>
      </p:sp>
      <p:sp>
        <p:nvSpPr>
          <p:cNvPr id="19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82296" cy="1450000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978408" y="327355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Eccezionalità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978408" y="3675888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«Il mio caso è diverso.» «Nessuno può capire.» Isola l’esperienza dalla sua dimensione comunitaria e culturale.</a:t>
            </a:r>
            <a:endParaRPr lang="en-US" sz="1000"/>
          </a:p>
        </p:txBody>
      </p:sp>
      <p:sp>
        <p:nvSpPr>
          <p:cNvPr id="23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90672"/>
            <a:ext cx="374904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090672"/>
            <a:ext cx="82296" cy="1450000"/>
          </a:xfrm>
          <a:prstGeom prst="rect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5001768" y="327355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Sacrificio redentivo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5001768" y="3675888"/>
            <a:ext cx="32004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«L’ho fatto per il bene degli altri.» Occulta bisogni, paure e aspettative dietro un’immagine moralmente positiva.</a:t>
            </a:r>
            <a:endParaRPr 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66928" y="548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 pitchFamily="34" charset="0"/>
              </a:rPr>
              <a:t>12</a:t>
            </a:r>
            <a:endParaRPr lang="en-US" sz="150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566928"/>
            <a:ext cx="5920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retorica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dell’Omeostasi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                              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ciò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vivo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identità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già</a:t>
            </a:r>
            <a:r>
              <a:rPr lang="en-US" sz="25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5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definita</a:t>
            </a:r>
            <a:endParaRPr lang="en-US" sz="2500" dirty="0"/>
          </a:p>
        </p:txBody>
      </p:sp>
      <p:sp>
        <p:nvSpPr>
          <p:cNvPr id="6" name="Barra inferi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286000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554480"/>
            <a:ext cx="82296" cy="1450000"/>
          </a:xfrm>
          <a:prstGeom prst="rect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978408" y="1660000"/>
            <a:ext cx="227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Relazionale → individuale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978408" y="2250000"/>
            <a:ext cx="227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Ciò che accade tra le persone diventa proprietà di uno solo.</a:t>
            </a:r>
            <a:endParaRPr lang="en-US" sz="1000"/>
          </a:p>
        </p:txBody>
      </p:sp>
      <p:sp>
        <p:nvSpPr>
          <p:cNvPr id="15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5800" y="1554480"/>
            <a:ext cx="286000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5800" y="1554480"/>
            <a:ext cx="82296" cy="1450000"/>
          </a:xfrm>
          <a:prstGeom prst="rect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038408" y="1660000"/>
            <a:ext cx="227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Culturale → naturale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4038408" y="2250000"/>
            <a:ext cx="227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 abitudini condivise diventano leggi di natura, non più discutibili.</a:t>
            </a:r>
            <a:endParaRPr lang="en-US" sz="1000"/>
          </a:p>
        </p:txBody>
      </p:sp>
      <p:sp>
        <p:nvSpPr>
          <p:cNvPr id="19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286000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090672"/>
            <a:ext cx="82296" cy="1450000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978408" y="3196000"/>
            <a:ext cx="227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Storico → destino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978408" y="3786000"/>
            <a:ext cx="227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Ciò che è avvenuto nel tempo diventa una condanna definitiva.</a:t>
            </a:r>
            <a:endParaRPr lang="en-US" sz="1000"/>
          </a:p>
        </p:txBody>
      </p:sp>
      <p:sp>
        <p:nvSpPr>
          <p:cNvPr id="23" name="Riquadro contenit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5800" y="3090672"/>
            <a:ext cx="2860000" cy="145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Accento latera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5800" y="3090672"/>
            <a:ext cx="82296" cy="1450000"/>
          </a:xfrm>
          <a:prstGeom prst="rect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4038408" y="3196000"/>
            <a:ext cx="227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Complesso → semplicistico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4038408" y="3786000"/>
            <a:ext cx="227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>
                <a:solidFill>
                  <a:srgbClr val="2A23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trama viva delle relazioni si riduce a una sola spiegazione.</a:t>
            </a:r>
            <a:endParaRPr lang="en-US" sz="1000"/>
          </a:p>
        </p:txBody>
      </p:sp>
      <p:pic>
        <p:nvPicPr>
          <p:cNvPr id="40" name="Illustrazione simbolica formula"/>
          <p:cNvPicPr>
            <a:picLocks noChangeAspect="1"/>
          </p:cNvPicPr>
          <p:nvPr/>
        </p:nvPicPr>
        <p:blipFill>
          <a:blip r:embed="rId2"/>
          <a:srcRect t="1155" b="1155"/>
          <a:stretch>
            <a:fillRect/>
          </a:stretch>
        </p:blipFill>
        <p:spPr>
          <a:xfrm>
            <a:off x="6850000" y="1554480"/>
            <a:ext cx="1900000" cy="2986192"/>
          </a:xfrm>
          <a:prstGeom prst="rect">
            <a:avLst/>
          </a:prstGeom>
        </p:spPr>
      </p:pic>
      <p:sp>
        <p:nvSpPr>
          <p:cNvPr id="41" name="Riga di chiusura"/>
          <p:cNvSpPr txBox="1"/>
          <p:nvPr/>
        </p:nvSpPr>
        <p:spPr>
          <a:xfrm>
            <a:off x="685800" y="4600000"/>
            <a:ext cx="7772400" cy="32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it-IT" sz="1100" i="1" dirty="0">
                <a:solidFill>
                  <a:srgbClr val="F2653F"/>
                </a:solidFill>
                <a:latin typeface="Georgia" pitchFamily="18" charset="0"/>
                <a:cs typeface="Georgia" pitchFamily="18" charset="0"/>
              </a:rPr>
              <a:t>Riconoscere un’impostura non serve a smascherare qualcuno: riapre lo spazio delle interazioni … e delle integrazioni.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6BAE0-61B7-76CD-A02E-11C6A6FD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97BD7C9-E2D9-6F97-F9B5-DFAB18D94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548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13</a:t>
            </a:r>
            <a:endParaRPr lang="en-US" sz="15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3DEF0A7D-6FAA-5A42-7857-0EDAD7450E5A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749808" y="566928"/>
            <a:ext cx="66568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INTERAZIONI … INTE</a:t>
            </a:r>
            <a:r>
              <a:rPr lang="en-US" sz="2400" b="1" dirty="0">
                <a:solidFill>
                  <a:srgbClr val="C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r>
              <a:rPr lang="en-US" sz="24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RAZIONI</a:t>
            </a:r>
            <a:br>
              <a:rPr lang="en-US" sz="24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endParaRPr lang="en-US" sz="2400" b="1" dirty="0"/>
          </a:p>
        </p:txBody>
      </p:sp>
      <p:sp>
        <p:nvSpPr>
          <p:cNvPr id="6" name="Barra inferiore">
            <a:extLst>
              <a:ext uri="{FF2B5EF4-FFF2-40B4-BE49-F238E27FC236}">
                <a16:creationId xmlns:a16="http://schemas.microsoft.com/office/drawing/2014/main" id="{C96EDD20-A6AD-7828-D44A-534CC8BAB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997196"/>
            <a:ext cx="9144000" cy="146304"/>
          </a:xfrm>
          <a:prstGeom prst="rect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FF2B5EF4-FFF2-40B4-BE49-F238E27FC236}">
                <a16:creationId xmlns:a16="http://schemas.microsoft.com/office/drawing/2014/main" id="{FA721417-9D2C-B8BD-3F4E-D62F4263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5240" y="658368"/>
            <a:ext cx="173736" cy="173736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FF2B5EF4-FFF2-40B4-BE49-F238E27FC236}">
                <a16:creationId xmlns:a16="http://schemas.microsoft.com/office/drawing/2014/main" id="{F76707B8-85C6-79CE-7059-B89F2CF09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7848" y="658368"/>
            <a:ext cx="173736" cy="173736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llino colorato">
            <a:extLst>
              <a:ext uri="{FF2B5EF4-FFF2-40B4-BE49-F238E27FC236}">
                <a16:creationId xmlns:a16="http://schemas.microsoft.com/office/drawing/2014/main" id="{52F7F3BF-AC47-EB42-8F20-59C958F29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0456" y="658368"/>
            <a:ext cx="173736" cy="173736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Pallino colorato">
            <a:extLst>
              <a:ext uri="{FF2B5EF4-FFF2-40B4-BE49-F238E27FC236}">
                <a16:creationId xmlns:a16="http://schemas.microsoft.com/office/drawing/2014/main" id="{CC323799-4FC3-E692-72C5-18413F86D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3064" y="658368"/>
            <a:ext cx="173736" cy="173736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5925095-CE80-7A20-2251-7D1FB4EA2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133856"/>
            <a:ext cx="41714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Il cambiamento, dunque, non resta mai fermo nel punto in cui ha avuto origine: quando si muove un genitore, si muovono i legami con i figli; quando si muove una persona, si muove il Club. </a:t>
            </a:r>
            <a:r>
              <a:rPr lang="it-IT" b="1" i="1" dirty="0">
                <a:solidFill>
                  <a:srgbClr val="ED542A"/>
                </a:solidFill>
              </a:rPr>
              <a:t>Il movimento poi rifluisce e riprende: una Corrente energetica che percorre l’intera trama delle relazioni e vi si incarna.</a:t>
            </a:r>
            <a:r>
              <a:rPr lang="it-IT" dirty="0"/>
              <a:t> Lungo i percorsi nel Club il tempo torna abitabile,   i progetti si riaprono e la storia ritrova senso: non per una vittoria o una sconfitta, ma perché nessuno è rimasto solo.</a:t>
            </a:r>
          </a:p>
        </p:txBody>
      </p:sp>
      <p:pic>
        <p:nvPicPr>
          <p:cNvPr id="30" name="Immagine simbolica reciprocita">
            <a:extLst>
              <a:ext uri="{FF2B5EF4-FFF2-40B4-BE49-F238E27FC236}">
                <a16:creationId xmlns:a16="http://schemas.microsoft.com/office/drawing/2014/main" id="{FF498816-60CB-F7A2-6F6D-15D812E6E0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00" t="10000" r="9700" b="10000"/>
          <a:stretch>
            <a:fillRect/>
          </a:stretch>
        </p:blipFill>
        <p:spPr>
          <a:xfrm>
            <a:off x="5166360" y="1307592"/>
            <a:ext cx="3291840" cy="329184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0B414E6-02EE-9640-861A-6B08E31C6601}"/>
              </a:ext>
            </a:extLst>
          </p:cNvPr>
          <p:cNvSpPr txBox="1"/>
          <p:nvPr/>
        </p:nvSpPr>
        <p:spPr>
          <a:xfrm>
            <a:off x="5166360" y="4208133"/>
            <a:ext cx="32918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Dalle </a:t>
            </a:r>
            <a:r>
              <a:rPr lang="en-US" sz="1200" i="1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solitudini</a:t>
            </a:r>
            <a:r>
              <a:rPr lang="en-US" sz="1200" i="1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200" i="1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all’insolito</a:t>
            </a:r>
            <a:r>
              <a:rPr lang="en-US" sz="1200" i="1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  <a:r>
              <a:rPr lang="en-US" sz="1200" i="1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l’Infinitudine</a:t>
            </a:r>
            <a:endParaRPr lang="it-IT" sz="1050" i="1" dirty="0"/>
          </a:p>
        </p:txBody>
      </p:sp>
    </p:spTree>
    <p:extLst>
      <p:ext uri="{BB962C8B-B14F-4D97-AF65-F5344CB8AC3E}">
        <p14:creationId xmlns:p14="http://schemas.microsoft.com/office/powerpoint/2010/main" val="2691845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L'Ecologia della Cura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il passaggio </a:t>
            </a:r>
            <a:r>
              <a:rPr lang="en-US" sz="1700" i="1" dirty="0" err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7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cambia la </a:t>
            </a:r>
            <a:r>
              <a:rPr lang="en-US" sz="1700" i="1" dirty="0" err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parte</a:t>
            </a:r>
            <a:r>
              <a:rPr lang="en-US" sz="17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il </a:t>
            </a:r>
            <a:r>
              <a:rPr lang="en-US" sz="1700" i="1" dirty="0" err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tutto</a:t>
            </a:r>
            <a:r>
              <a:rPr lang="en-US" sz="17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</a:t>
            </a:r>
            <a:endParaRPr lang="en-US" sz="1700" dirty="0"/>
          </a:p>
        </p:txBody>
      </p:sp>
      <p:sp>
        <p:nvSpPr>
          <p:cNvPr id="5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reagire  </a:t>
            </a:r>
            <a:r>
              <a:rPr lang="en-US" sz="1700" b="1" dirty="0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all’agire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integrale</a:t>
            </a:r>
            <a:endParaRPr lang="en-US" sz="1700" dirty="0"/>
          </a:p>
        </p:txBody>
      </p:sp>
      <p:sp>
        <p:nvSpPr>
          <p:cNvPr id="8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822960" y="265176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dall’isolamento  </a:t>
            </a:r>
            <a:r>
              <a:rPr lang="en-US" sz="1700" b="1" dirty="0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relazione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reciproca</a:t>
            </a:r>
            <a:endParaRPr lang="en-US" sz="1700" dirty="0"/>
          </a:p>
        </p:txBody>
      </p:sp>
      <p:sp>
        <p:nvSpPr>
          <p:cNvPr id="11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dalla dipendenza  </a:t>
            </a:r>
            <a:r>
              <a:rPr lang="en-US" sz="1700" b="1" dirty="0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all’autonomia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responsabile</a:t>
            </a:r>
            <a:endParaRPr lang="en-US" sz="1700" dirty="0"/>
          </a:p>
        </p:txBody>
      </p:sp>
      <p:sp>
        <p:nvSpPr>
          <p:cNvPr id="14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822960" y="420624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dall’adattamento</a:t>
            </a:r>
            <a:r>
              <a:rPr lang="en-US" sz="17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</a:t>
            </a:r>
            <a:r>
              <a:rPr lang="en-US" sz="1700" b="1" dirty="0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partecipazione</a:t>
            </a:r>
            <a:r>
              <a:rPr lang="en-US" sz="17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adottiva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Cosa osserviamo nei Club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3716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Il cambiamento non nasce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66928" y="17830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controllo di sé</a:t>
            </a:r>
            <a:endParaRPr lang="en-US" sz="1800">
              <a:solidFill>
                <a:srgbClr val="2E2A24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dalla forza di volontà</a:t>
            </a:r>
            <a:endParaRPr lang="en-US" sz="1800">
              <a:solidFill>
                <a:srgbClr val="2E2A24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dalla rigidità morale</a:t>
            </a:r>
            <a:endParaRPr lang="en-US" sz="1800" dirty="0"/>
          </a:p>
        </p:txBody>
      </p:sp>
      <p:sp>
        <p:nvSpPr>
          <p:cNvPr id="6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246120"/>
            <a:ext cx="4937760" cy="141732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41248" y="3401568"/>
            <a:ext cx="4389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Nasce da uno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spazio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-tempo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condiviso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 marL="0" indent="0">
              <a:buNone/>
            </a:pP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dove il dolore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passa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peso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portato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soli </a:t>
            </a:r>
          </a:p>
          <a:p>
            <a:pPr marL="0" indent="0">
              <a:buNone/>
            </a:pP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storia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rinasce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insieme</a:t>
            </a:r>
            <a:r>
              <a:rPr lang="en-US" sz="16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600" dirty="0"/>
          </a:p>
        </p:txBody>
      </p:sp>
      <p:pic>
        <p:nvPicPr>
          <p:cNvPr id="8" name="Image 0" descr="Mani aperte che tengono un piccolo girasole"/>
          <p:cNvPicPr>
            <a:picLocks noChangeAspect="1"/>
          </p:cNvPicPr>
          <p:nvPr/>
        </p:nvPicPr>
        <p:blipFill>
          <a:blip r:embed="rId3"/>
          <a:srcRect l="21759" r="21759"/>
          <a:stretch/>
        </p:blipFill>
        <p:spPr>
          <a:xfrm>
            <a:off x="5806440" y="1371600"/>
            <a:ext cx="278892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Cambiare sguardo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600200"/>
            <a:ext cx="3794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600200"/>
            <a:ext cx="3794760" cy="6400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86968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sintomo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86968" y="23774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smette di essere una condanna.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86968" y="32004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</a:t>
            </a:r>
            <a:r>
              <a:rPr lang="en-US" sz="1700" b="1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 dirty="0" err="1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una</a:t>
            </a:r>
            <a:r>
              <a:rPr lang="en-US" sz="1700" b="1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700" b="1" dirty="0" err="1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Domanda</a:t>
            </a:r>
            <a:r>
              <a:rPr lang="en-US" sz="1700" b="1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</a:t>
            </a:r>
            <a:r>
              <a:rPr lang="en-US" sz="1700" b="1" dirty="0" err="1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ricercAzione</a:t>
            </a:r>
            <a:endParaRPr lang="en-US" sz="1700" dirty="0"/>
          </a:p>
        </p:txBody>
      </p:sp>
      <p:sp>
        <p:nvSpPr>
          <p:cNvPr id="9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600200"/>
            <a:ext cx="3794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600200"/>
            <a:ext cx="3794760" cy="64008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956048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problema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956048" y="23774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smette di essere un ostacolo.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956048" y="32004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</a:t>
            </a:r>
            <a:r>
              <a:rPr lang="en-US" sz="1700" b="1" dirty="0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un con-</a:t>
            </a:r>
            <a:r>
              <a:rPr lang="en-US" sz="1700" b="1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</a:t>
            </a:r>
            <a:r>
              <a:rPr lang="en-US" sz="1700" b="1" dirty="0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-</a:t>
            </a:r>
            <a:r>
              <a:rPr lang="en-US" sz="1700" b="1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sto</a:t>
            </a:r>
            <a:r>
              <a:rPr lang="en-US" sz="1700" b="1" dirty="0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</a:t>
            </a:r>
            <a:r>
              <a:rPr lang="en-US" sz="1700" b="1">
                <a:solidFill>
                  <a:srgbClr val="6E7F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apprendimento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6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FRASE CHE ORIENTA IL CLUB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22960" y="1554480"/>
            <a:ext cx="7498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persone non sono il problema.</a:t>
            </a:r>
            <a:endParaRPr lang="en-US" sz="32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problemi sono la via </a:t>
            </a:r>
          </a:p>
          <a:p>
            <a:pPr marL="0" indent="0">
              <a:lnSpc>
                <a:spcPts val="44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incontrare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persona.</a:t>
            </a:r>
            <a:endParaRPr lang="en-US" sz="3200" dirty="0"/>
          </a:p>
        </p:txBody>
      </p:sp>
      <p:sp>
        <p:nvSpPr>
          <p:cNvPr id="4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" y="3520440"/>
            <a:ext cx="1005840" cy="41148"/>
          </a:xfrm>
          <a:prstGeom prst="rect">
            <a:avLst/>
          </a:prstGeom>
          <a:solidFill>
            <a:srgbClr val="E8C87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22960" y="37947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relazione precede la soluzione.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Bateson: la persona esiste nelle connessioni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salute non appartiene all'individuo isolato.</a:t>
            </a:r>
            <a:endParaRPr lang="en-US" sz="1800" i="1">
              <a:solidFill>
                <a:srgbClr val="6B62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Appartiene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alla rete</a:t>
            </a: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delle relazioni.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66928" y="25146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mente emerge dalle connessioni tra</a:t>
            </a:r>
            <a:endParaRPr lang="en-US" sz="1400" dirty="0"/>
          </a:p>
        </p:txBody>
      </p:sp>
      <p:sp>
        <p:nvSpPr>
          <p:cNvPr id="6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26080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566928" y="292608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persone</a:t>
            </a:r>
            <a:endParaRPr lang="en-US" sz="1400" dirty="0"/>
          </a:p>
        </p:txBody>
      </p:sp>
      <p:sp>
        <p:nvSpPr>
          <p:cNvPr id="8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2926080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194560" y="292608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corpi</a:t>
            </a:r>
            <a:endParaRPr lang="en-US" sz="1400" dirty="0"/>
          </a:p>
        </p:txBody>
      </p:sp>
      <p:sp>
        <p:nvSpPr>
          <p:cNvPr id="10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2192" y="2926080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822192" y="2926080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emozioni</a:t>
            </a:r>
            <a:endParaRPr lang="en-US" sz="1400" dirty="0"/>
          </a:p>
        </p:txBody>
      </p:sp>
      <p:sp>
        <p:nvSpPr>
          <p:cNvPr id="12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675888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566928" y="3675888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linguaggi</a:t>
            </a:r>
            <a:endParaRPr lang="en-US" sz="1400" dirty="0"/>
          </a:p>
        </p:txBody>
      </p:sp>
      <p:sp>
        <p:nvSpPr>
          <p:cNvPr id="14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3675888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2194560" y="3675888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contesti</a:t>
            </a:r>
            <a:endParaRPr lang="en-US" sz="1400" dirty="0"/>
          </a:p>
        </p:txBody>
      </p:sp>
      <p:pic>
        <p:nvPicPr>
          <p:cNvPr id="16" name="Image 0" descr="Illustrazione di sagome umane connesse in una rete"/>
          <p:cNvPicPr>
            <a:picLocks noChangeAspect="1"/>
          </p:cNvPicPr>
          <p:nvPr/>
        </p:nvPicPr>
        <p:blipFill>
          <a:blip r:embed="rId3"/>
          <a:srcRect l="20098" r="20098"/>
          <a:stretch/>
        </p:blipFill>
        <p:spPr>
          <a:xfrm>
            <a:off x="5806440" y="1325880"/>
            <a:ext cx="2788920" cy="3108960"/>
          </a:xfrm>
          <a:prstGeom prst="rect">
            <a:avLst/>
          </a:prstGeom>
        </p:spPr>
      </p:pic>
      <p:sp>
        <p:nvSpPr>
          <p:cNvPr id="17" name="pastiglia">
            <a:extLst>
              <a:ext uri="{FF2B5EF4-FFF2-40B4-BE49-F238E27FC236}">
                <a16:creationId xmlns:a16="http://schemas.microsoft.com/office/drawing/2014/main" id="{08031F88-54CD-806B-D866-81C87E21C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31336" y="3644933"/>
            <a:ext cx="1481328" cy="566928"/>
          </a:xfrm>
          <a:prstGeom prst="roundRect">
            <a:avLst>
              <a:gd name="adj" fmla="val 48387"/>
            </a:avLst>
          </a:prstGeom>
          <a:solidFill>
            <a:srgbClr val="F1E7D3"/>
          </a:solidFill>
          <a:ln w="12700">
            <a:solidFill>
              <a:srgbClr val="C08A1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7FF0EA55-17FE-FA91-5E08-9A5E755869F8}"/>
              </a:ext>
            </a:extLst>
          </p:cNvPr>
          <p:cNvSpPr/>
          <p:nvPr/>
        </p:nvSpPr>
        <p:spPr>
          <a:xfrm>
            <a:off x="3831336" y="3644933"/>
            <a:ext cx="1481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…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320040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Bateson e le storie </a:t>
            </a:r>
            <a:r>
              <a:rPr lang="en-US" sz="28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dei</a:t>
            </a: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Club</a:t>
            </a:r>
            <a:b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it-IT" b="0" dirty="0"/>
              <a:t>"Questo mi ricorda una storia"</a:t>
            </a:r>
            <a:endParaRPr lang="en-US" sz="2800" b="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394169"/>
            <a:ext cx="7863840" cy="7401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/>
              <a:t>Farsi </a:t>
            </a:r>
            <a:r>
              <a:rPr lang="en-US" dirty="0" err="1"/>
              <a:t>Pescatori</a:t>
            </a:r>
            <a:r>
              <a:rPr lang="en-US" dirty="0"/>
              <a:t> di </a:t>
            </a:r>
            <a:r>
              <a:rPr lang="en-US" dirty="0" err="1"/>
              <a:t>storie</a:t>
            </a:r>
            <a:r>
              <a:rPr lang="en-US" dirty="0"/>
              <a:t>: “</a:t>
            </a:r>
            <a:r>
              <a:rPr lang="en-US" sz="1600" dirty="0"/>
              <a:t>Mi </a:t>
            </a:r>
            <a:r>
              <a:rPr lang="en-US" sz="1600" dirty="0" err="1"/>
              <a:t>racconti</a:t>
            </a:r>
            <a:r>
              <a:rPr lang="en-US" sz="1600" dirty="0"/>
              <a:t> </a:t>
            </a:r>
            <a:r>
              <a:rPr lang="en-US" sz="1600" dirty="0" err="1"/>
              <a:t>una</a:t>
            </a:r>
            <a:r>
              <a:rPr lang="en-US" sz="1600" dirty="0"/>
              <a:t> </a:t>
            </a:r>
            <a:r>
              <a:rPr lang="en-US" sz="1600" dirty="0" err="1"/>
              <a:t>storia</a:t>
            </a:r>
            <a:r>
              <a:rPr lang="en-US" sz="1600" dirty="0"/>
              <a:t>?”</a:t>
            </a:r>
            <a:endParaRPr lang="en-US" sz="1700" dirty="0"/>
          </a:p>
          <a:p>
            <a:r>
              <a:rPr lang="en-US" dirty="0"/>
              <a:t> </a:t>
            </a:r>
            <a:r>
              <a:rPr lang="en-US" sz="17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Quando cambiano le </a:t>
            </a:r>
            <a:r>
              <a:rPr lang="en-US" sz="17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narrazioni</a:t>
            </a:r>
            <a:r>
              <a:rPr lang="en-US" sz="17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…</a:t>
            </a:r>
            <a:endParaRPr lang="en-US" sz="1700" dirty="0"/>
          </a:p>
        </p:txBody>
      </p:sp>
      <p:sp>
        <p:nvSpPr>
          <p:cNvPr id="5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44336"/>
            <a:ext cx="24688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pu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" y="2536944"/>
            <a:ext cx="274320" cy="274320"/>
          </a:xfrm>
          <a:prstGeom prst="ellipse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41248" y="2930136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cambiano</a:t>
            </a: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</a:t>
            </a: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pensieri</a:t>
            </a:r>
            <a:endParaRPr lang="en-US" sz="1600" dirty="0"/>
          </a:p>
        </p:txBody>
      </p:sp>
      <p:sp>
        <p:nvSpPr>
          <p:cNvPr id="8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244336"/>
            <a:ext cx="24688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u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8728" y="2536944"/>
            <a:ext cx="274320" cy="274320"/>
          </a:xfrm>
          <a:prstGeom prst="ellipse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3538728" y="2930136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cambiano</a:t>
            </a: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 emozioni</a:t>
            </a:r>
            <a:endParaRPr lang="en-US" sz="1600" dirty="0"/>
          </a:p>
        </p:txBody>
      </p:sp>
      <p:sp>
        <p:nvSpPr>
          <p:cNvPr id="11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88" y="2244336"/>
            <a:ext cx="246888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pu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36208" y="2536944"/>
            <a:ext cx="274320" cy="274320"/>
          </a:xfrm>
          <a:prstGeom prst="ellipse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236208" y="2930136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cambiano</a:t>
            </a: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gli</a:t>
            </a:r>
            <a:r>
              <a:rPr lang="en-US" sz="16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stili di vita</a:t>
            </a:r>
            <a:endParaRPr lang="en-US" sz="1600" dirty="0"/>
          </a:p>
        </p:txBody>
      </p:sp>
      <p:sp>
        <p:nvSpPr>
          <p:cNvPr id="14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865367"/>
            <a:ext cx="7863840" cy="86868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841248" y="3865367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esiste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cambiamento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autentico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se non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incarna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</a:p>
          <a:p>
            <a:pPr algn="just"/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l'amore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 dare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corpo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alla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relazione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</a:p>
          <a:p>
            <a:pPr algn="just"/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rendendola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generativa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aperta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nuove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7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possibilità</a:t>
            </a:r>
            <a:r>
              <a:rPr lang="en-US" sz="17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vita.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Lacan: </a:t>
            </a:r>
            <a:r>
              <a:rPr lang="en-US" dirty="0" err="1"/>
              <a:t>tra</a:t>
            </a: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8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reale</a:t>
            </a: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dirty="0"/>
              <a:t>e </a:t>
            </a:r>
            <a:r>
              <a:rPr lang="en-US" sz="28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ideale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 </a:t>
            </a:r>
            <a:r>
              <a:rPr lang="en-US" sz="16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soffre quando </a:t>
            </a:r>
            <a:r>
              <a:rPr lang="en-US" sz="16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 resta bloccati</a:t>
            </a:r>
            <a:r>
              <a:rPr lang="en-US" sz="16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tra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ciò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vive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sz="1800" b="1" i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ciò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vorrebbe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essere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</a:t>
            </a:r>
            <a:r>
              <a:rPr lang="en-US" sz="1800" b="1" i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ideale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</a:t>
            </a:r>
            <a:endParaRPr lang="en-US" sz="1800" dirty="0"/>
          </a:p>
        </p:txBody>
      </p:sp>
      <p:sp>
        <p:nvSpPr>
          <p:cNvPr id="6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17520"/>
            <a:ext cx="5029200" cy="155448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787078" y="3017520"/>
            <a:ext cx="480905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</a:t>
            </a:r>
            <a:r>
              <a:rPr lang="en-US" sz="19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simbolico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costruisce il ponte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tra i due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parola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lo 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incarna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dà senso al vissuto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pic>
        <p:nvPicPr>
          <p:cNvPr id="8" name="Image 0" descr="Illustrazione ad acquerello di un girasole"/>
          <p:cNvPicPr>
            <a:picLocks noChangeAspect="1"/>
          </p:cNvPicPr>
          <p:nvPr/>
        </p:nvPicPr>
        <p:blipFill>
          <a:blip r:embed="rId3"/>
          <a:srcRect t="10556" b="10556"/>
          <a:stretch/>
        </p:blipFill>
        <p:spPr>
          <a:xfrm>
            <a:off x="5943600" y="1325880"/>
            <a:ext cx="274320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Club come spazio simbolico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76773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540934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Nel Club</a:t>
            </a:r>
            <a:endParaRPr lang="en-US" sz="1500" dirty="0"/>
          </a:p>
        </p:txBody>
      </p:sp>
      <p:sp>
        <p:nvSpPr>
          <p:cNvPr id="5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952414"/>
            <a:ext cx="24688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22960" y="222673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dolore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729654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 racconto</a:t>
            </a:r>
            <a:endParaRPr lang="en-US" sz="1600" dirty="0"/>
          </a:p>
        </p:txBody>
      </p:sp>
      <p:sp>
        <p:nvSpPr>
          <p:cNvPr id="8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1952414"/>
            <a:ext cx="2468880" cy="1600200"/>
          </a:xfrm>
          <a:prstGeom prst="rect">
            <a:avLst/>
          </a:prstGeom>
          <a:solidFill>
            <a:srgbClr val="6E7F5C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520440" y="222673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fragilità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520440" y="2729654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D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 legame</a:t>
            </a:r>
            <a:endParaRPr lang="en-US" sz="1600" dirty="0"/>
          </a:p>
        </p:txBody>
      </p:sp>
      <p:sp>
        <p:nvSpPr>
          <p:cNvPr id="11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88" y="1952414"/>
            <a:ext cx="24688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217920" y="2226734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mancanza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217920" y="2729654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84E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 incontro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6928" y="3964094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simbolico non 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cancella 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limite. Gli </a:t>
            </a:r>
            <a:r>
              <a:rPr lang="en-US" sz="1900"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dà un senso</a:t>
            </a:r>
            <a:r>
              <a:rPr lang="en-US" sz="19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Squadernare l'Io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347870"/>
            <a:ext cx="5255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sobrietà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</a:t>
            </a: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ciò a cui rinunci: </a:t>
            </a:r>
            <a:endParaRPr lang="en-US" sz="1800" i="1" dirty="0">
              <a:solidFill>
                <a:srgbClr val="6B62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ciò che </a:t>
            </a:r>
            <a:r>
              <a:rPr lang="en-US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cominci a vedere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800" i="1" dirty="0">
              <a:solidFill>
                <a:srgbClr val="6B62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liberarsi</a:t>
            </a: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dall'idea</a:t>
            </a: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8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l'Io sia il centro della vita.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66928" y="2651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Squadernare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l'Io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significante</a:t>
            </a: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di: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66928" y="306324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uscire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dal proprio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riflesso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attraversare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lo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specchio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abbracciare</a:t>
            </a:r>
            <a:r>
              <a:rPr lang="en-US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l’incertezza</a:t>
            </a:r>
            <a:endParaRPr lang="en-US" dirty="0">
              <a:solidFill>
                <a:srgbClr val="2E2A24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cs typeface="Segoe UI" pitchFamily="34" charset="-120"/>
              </a:rPr>
              <a:t>aprirsi</a:t>
            </a:r>
            <a:r>
              <a:rPr lang="en-US" sz="1800" dirty="0">
                <a:solidFill>
                  <a:srgbClr val="2E2A24"/>
                </a:solidFill>
                <a:latin typeface="Segoe UI" pitchFamily="34" charset="0"/>
                <a:cs typeface="Segoe UI" pitchFamily="34" charset="-120"/>
              </a:rPr>
              <a:t> alla </a:t>
            </a:r>
            <a:r>
              <a:rPr lang="en-US" sz="1800" dirty="0" err="1">
                <a:solidFill>
                  <a:srgbClr val="2E2A24"/>
                </a:solidFill>
                <a:latin typeface="Segoe UI" pitchFamily="34" charset="0"/>
                <a:cs typeface="Segoe UI" pitchFamily="34" charset="-120"/>
              </a:rPr>
              <a:t>meraviglia</a:t>
            </a:r>
            <a:endParaRPr lang="en-US" sz="1800" dirty="0"/>
          </a:p>
        </p:txBody>
      </p:sp>
      <p:pic>
        <p:nvPicPr>
          <p:cNvPr id="7" name="Image 0" descr="Illustrazione ad acquerello di un girasole"/>
          <p:cNvPicPr>
            <a:picLocks noChangeAspect="1"/>
          </p:cNvPicPr>
          <p:nvPr/>
        </p:nvPicPr>
        <p:blipFill>
          <a:blip r:embed="rId3"/>
          <a:srcRect t="10556" b="10556"/>
          <a:stretch/>
        </p:blipFill>
        <p:spPr>
          <a:xfrm>
            <a:off x="5935211" y="1417320"/>
            <a:ext cx="274320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Riconoscere la ferita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3716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2400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fragilità non è il problema.
</a:t>
            </a:r>
            <a:r>
              <a:rPr lang="en-US" sz="2400" b="1" dirty="0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problema è negarla.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66928" y="2514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cura comincia quando ciò che fa male</a:t>
            </a:r>
            <a:endParaRPr lang="en-US" sz="1500" dirty="0"/>
          </a:p>
        </p:txBody>
      </p:sp>
      <p:sp>
        <p:nvSpPr>
          <p:cNvPr id="6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26080"/>
            <a:ext cx="2468880" cy="12344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926080"/>
            <a:ext cx="246888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822960" y="292608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può essere nominato</a:t>
            </a:r>
            <a:endParaRPr lang="en-US" sz="1600" dirty="0"/>
          </a:p>
        </p:txBody>
      </p:sp>
      <p:sp>
        <p:nvSpPr>
          <p:cNvPr id="9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926080"/>
            <a:ext cx="2468880" cy="12344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2926080"/>
            <a:ext cx="246888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3520440" y="292608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può essere raccontato</a:t>
            </a:r>
            <a:endParaRPr lang="en-US" sz="1600" dirty="0"/>
          </a:p>
        </p:txBody>
      </p:sp>
      <p:sp>
        <p:nvSpPr>
          <p:cNvPr id="12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88" y="2926080"/>
            <a:ext cx="2468880" cy="12344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88" y="2926080"/>
            <a:ext cx="246888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217920" y="292608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può essere condiviso</a:t>
            </a:r>
            <a:endParaRPr lang="en-US" sz="16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88F168D-2291-7C18-AEAB-569CBE78AAAA}"/>
              </a:ext>
            </a:extLst>
          </p:cNvPr>
          <p:cNvSpPr/>
          <p:nvPr/>
        </p:nvSpPr>
        <p:spPr>
          <a:xfrm>
            <a:off x="566928" y="4297680"/>
            <a:ext cx="7662672" cy="515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ferita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cura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quella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smette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essere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mancanza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</a:p>
          <a:p>
            <a:pPr algn="ctr"/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incarnazione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</a:t>
            </a:r>
            <a:r>
              <a:rPr lang="en-US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Sé</a:t>
            </a:r>
            <a:r>
              <a:rPr lang="en-US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Incorporare l'ombra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Accogliere</a:t>
            </a:r>
            <a:endParaRPr lang="en-US" sz="1500" dirty="0"/>
          </a:p>
        </p:txBody>
      </p:sp>
      <p:sp>
        <p:nvSpPr>
          <p:cNvPr id="5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7830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66928" y="17830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rabbia</a:t>
            </a:r>
            <a:endParaRPr lang="en-US" sz="1400" dirty="0"/>
          </a:p>
        </p:txBody>
      </p:sp>
      <p:sp>
        <p:nvSpPr>
          <p:cNvPr id="7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2968" y="17830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172968" y="17830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paura</a:t>
            </a:r>
            <a:endParaRPr lang="en-US" sz="1400" dirty="0"/>
          </a:p>
        </p:txBody>
      </p:sp>
      <p:sp>
        <p:nvSpPr>
          <p:cNvPr id="9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4688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566928" y="24688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vergogna</a:t>
            </a:r>
            <a:endParaRPr lang="en-US" sz="1400" dirty="0"/>
          </a:p>
        </p:txBody>
      </p:sp>
      <p:sp>
        <p:nvSpPr>
          <p:cNvPr id="11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2968" y="24688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3172968" y="24688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dipendenza</a:t>
            </a:r>
            <a:endParaRPr lang="en-US" sz="1400" dirty="0"/>
          </a:p>
        </p:txBody>
      </p:sp>
      <p:sp>
        <p:nvSpPr>
          <p:cNvPr id="13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1546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566928" y="31546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bisogno di controllo</a:t>
            </a:r>
            <a:endParaRPr lang="en-US" sz="1400" dirty="0"/>
          </a:p>
        </p:txBody>
      </p:sp>
      <p:sp>
        <p:nvSpPr>
          <p:cNvPr id="15" name="pastigli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2968" y="3154680"/>
            <a:ext cx="2423160" cy="530352"/>
          </a:xfrm>
          <a:prstGeom prst="roundRect">
            <a:avLst>
              <a:gd name="adj" fmla="val 48276"/>
            </a:avLst>
          </a:prstGeom>
          <a:solidFill>
            <a:srgbClr val="F1E7D3"/>
          </a:solidFill>
          <a:ln w="1270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3172968" y="3154680"/>
            <a:ext cx="2423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senso di inadeguatezza</a:t>
            </a:r>
            <a:endParaRPr lang="en-US" sz="1400" dirty="0"/>
          </a:p>
        </p:txBody>
      </p:sp>
      <p:sp>
        <p:nvSpPr>
          <p:cNvPr id="17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75" y="4041638"/>
            <a:ext cx="7949275" cy="731520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algn="ctr"/>
            <a:endParaRPr lang="it-IT" dirty="0"/>
          </a:p>
        </p:txBody>
      </p:sp>
      <p:sp>
        <p:nvSpPr>
          <p:cNvPr id="18" name="Text 16"/>
          <p:cNvSpPr/>
          <p:nvPr/>
        </p:nvSpPr>
        <p:spPr>
          <a:xfrm>
            <a:off x="826606" y="4123965"/>
            <a:ext cx="7389346" cy="6034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</a:t>
            </a:r>
            <a:r>
              <a:rPr lang="en-US" sz="19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identificarvisi</a:t>
            </a:r>
            <a:r>
              <a:rPr lang="en-US" sz="1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 Non </a:t>
            </a:r>
            <a:r>
              <a:rPr lang="en-US" sz="19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combatterla</a:t>
            </a:r>
            <a:r>
              <a:rPr lang="en-US" sz="1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 </a:t>
            </a:r>
            <a:r>
              <a:rPr lang="en-US" sz="1900" b="1" dirty="0" err="1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Integrarla</a:t>
            </a:r>
            <a:r>
              <a:rPr lang="en-US" sz="19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pic>
        <p:nvPicPr>
          <p:cNvPr id="30" name="Illustrazione ombra e luce" descr="Illustrazione piatta: una figura abbraccia con delicatezza la propria ombra"/>
          <p:cNvPicPr>
            <a:picLocks noChangeAspect="1"/>
          </p:cNvPicPr>
          <p:nvPr/>
        </p:nvPicPr>
        <p:blipFill>
          <a:blip r:embed="rId3"/>
          <a:srcRect b="7080"/>
          <a:stretch>
            <a:fillRect/>
          </a:stretch>
        </p:blipFill>
        <p:spPr>
          <a:xfrm>
            <a:off x="5980176" y="1785127"/>
            <a:ext cx="2633472" cy="19019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600" kern="0" spc="30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C. G. JUNG — L'OMBRA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822960" y="1554480"/>
            <a:ext cx="7498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2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si diventa illuminati</a:t>
            </a:r>
          </a:p>
          <a:p>
            <a:pPr marL="0" indent="0">
              <a:lnSpc>
                <a:spcPts val="4400"/>
              </a:lnSpc>
              <a:buNone/>
            </a:pPr>
            <a:r>
              <a:rPr lang="en-US" sz="32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immaginando figure di luce,</a:t>
            </a:r>
          </a:p>
          <a:p>
            <a:pPr marL="0" indent="0">
              <a:lnSpc>
                <a:spcPts val="4400"/>
              </a:lnSpc>
              <a:buNone/>
            </a:pPr>
            <a:r>
              <a:rPr lang="en-US" sz="32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 rendendo cosciente l’oscurità.</a:t>
            </a:r>
            <a:endParaRPr lang="en-US" sz="3200"/>
          </a:p>
        </p:txBody>
      </p:sp>
      <p:sp>
        <p:nvSpPr>
          <p:cNvPr id="4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" y="3520440"/>
            <a:ext cx="1005840" cy="41148"/>
          </a:xfrm>
          <a:prstGeom prst="rect">
            <a:avLst/>
          </a:prstGeom>
          <a:solidFill>
            <a:srgbClr val="E8C87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22960" y="37947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Ciò che non guardiamo continua a guidarci.</a:t>
            </a:r>
            <a:endParaRPr lang="en-US"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6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ABBRACCIARE L'IMPERFEZIONE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22960" y="141732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guarigione più profonda non </a:t>
            </a:r>
            <a:r>
              <a:rPr lang="en-US" sz="2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consiste</a:t>
            </a: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r>
              <a:rPr lang="en-US" sz="2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</a:t>
            </a: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diventare perfetti.
</a:t>
            </a:r>
            <a:r>
              <a:rPr lang="en-US" sz="27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Consiste nel diventare interi.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22960" y="30175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6E0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Interi significa</a:t>
            </a:r>
            <a:endParaRPr lang="en-US" sz="1400" dirty="0"/>
          </a:p>
        </p:txBody>
      </p:sp>
      <p:sp>
        <p:nvSpPr>
          <p:cNvPr id="5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429000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22960" y="342900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luce  e  ombra</a:t>
            </a:r>
            <a:endParaRPr lang="en-US" sz="1700" dirty="0"/>
          </a:p>
        </p:txBody>
      </p:sp>
      <p:sp>
        <p:nvSpPr>
          <p:cNvPr id="7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3429000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280" y="342900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forza  e  fragilità</a:t>
            </a:r>
            <a:endParaRPr lang="en-US" sz="1700" dirty="0"/>
          </a:p>
        </p:txBody>
      </p:sp>
      <p:sp>
        <p:nvSpPr>
          <p:cNvPr id="9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3429000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5943600" y="342900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reale  e  ideale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Dall'egologia all'ecologia partecipativa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</a:t>
            </a:r>
            <a:r>
              <a:rPr lang="en-US" sz="1900" i="1" dirty="0" err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accogliamo</a:t>
            </a:r>
            <a:r>
              <a:rPr lang="en-US" sz="19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nostra ferita, </a:t>
            </a:r>
          </a:p>
          <a:p>
            <a:pPr marL="0" indent="0">
              <a:buNone/>
            </a:pPr>
            <a:r>
              <a:rPr lang="en-US" sz="1900" i="1" dirty="0" err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l'io</a:t>
            </a:r>
            <a:r>
              <a:rPr lang="en-US" sz="1900" i="1" dirty="0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smette di essere il centro del mondo.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66928" y="2331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Diventa parte di una rete più ampia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66928" y="26974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relazioni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significati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responsabilità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66928" y="41605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qui che la mente incarnata </a:t>
            </a:r>
          </a:p>
          <a:p>
            <a:pPr marL="0" indent="0">
              <a:buNone/>
            </a:pPr>
            <a:r>
              <a:rPr lang="en-US" sz="1600" b="1" dirty="0" err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1600" b="1" dirty="0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mente partecipativa.</a:t>
            </a:r>
            <a:endParaRPr lang="en-US" sz="1600" dirty="0"/>
          </a:p>
        </p:txBody>
      </p:sp>
      <p:pic>
        <p:nvPicPr>
          <p:cNvPr id="8" name="Image 0" descr="Illustrazione di persone connesse in una rete"/>
          <p:cNvPicPr>
            <a:picLocks noChangeAspect="1"/>
          </p:cNvPicPr>
          <p:nvPr/>
        </p:nvPicPr>
        <p:blipFill>
          <a:blip r:embed="rId3"/>
          <a:srcRect t="9200" b="9200"/>
          <a:stretch/>
        </p:blipFill>
        <p:spPr>
          <a:xfrm>
            <a:off x="5943600" y="1325880"/>
            <a:ext cx="265176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DALLA COMUNITÀ SERVITA </a:t>
            </a:r>
            <a:br>
              <a:rPr lang="en-US" sz="20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20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ALLA COMUNITÀ COMPETENTE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822960" y="1698124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non </a:t>
            </a:r>
            <a:r>
              <a:rPr lang="en-US" sz="2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un </a:t>
            </a:r>
            <a:r>
              <a:rPr lang="en-US" sz="2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servizio</a:t>
            </a: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erogato</a:t>
            </a:r>
            <a: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 </a:t>
            </a:r>
          </a:p>
          <a:p>
            <a:pPr marL="0" indent="0">
              <a:lnSpc>
                <a:spcPts val="3800"/>
              </a:lnSpc>
              <a:buNone/>
            </a:pPr>
            <a:br>
              <a:rPr lang="en-US" sz="2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27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</a:t>
            </a:r>
            <a:r>
              <a:rPr lang="en-US" sz="2700" b="1" dirty="0" err="1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</a:t>
            </a:r>
            <a:r>
              <a:rPr lang="en-US" sz="27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700" b="1" dirty="0" err="1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competenza</a:t>
            </a:r>
            <a:r>
              <a:rPr lang="en-US" sz="27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della </a:t>
            </a:r>
            <a:r>
              <a:rPr lang="en-US" sz="2700" b="1" dirty="0" err="1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comunità</a:t>
            </a:r>
            <a:r>
              <a:rPr lang="en-US" sz="2700" b="1" dirty="0">
                <a:solidFill>
                  <a:srgbClr val="F5D9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</a:t>
            </a:r>
            <a:endParaRPr lang="en-US" sz="2700" dirty="0"/>
          </a:p>
        </p:txBody>
      </p:sp>
      <p:sp>
        <p:nvSpPr>
          <p:cNvPr id="5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579128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22960" y="357912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lentezza</a:t>
            </a:r>
            <a:endParaRPr lang="en-US" sz="1700"/>
          </a:p>
          <a:p>
            <a:pPr marL="0" indent="0" algn="ctr">
              <a:spcBef>
                <a:spcPts val="300"/>
              </a:spcBef>
              <a:buNone/>
            </a:pPr>
            <a:r>
              <a:rPr lang="it-IT" sz="1050" i="1" dirty="0">
                <a:solidFill>
                  <a:srgbClr val="E7EDDF"/>
                </a:solidFill>
                <a:latin typeface="Georgia" pitchFamily="34" charset="0"/>
              </a:rPr>
              <a:t>stare nel tempo dell’altro</a:t>
            </a:r>
            <a:endParaRPr lang="it-IT" sz="1050" i="1" dirty="0"/>
          </a:p>
        </p:txBody>
      </p:sp>
      <p:sp>
        <p:nvSpPr>
          <p:cNvPr id="7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3579128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280" y="357912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inciampo</a:t>
            </a:r>
            <a:endParaRPr lang="en-US" sz="1700"/>
          </a:p>
          <a:p>
            <a:pPr marL="0" indent="0" algn="ctr">
              <a:spcBef>
                <a:spcPts val="300"/>
              </a:spcBef>
              <a:buNone/>
            </a:pPr>
            <a:r>
              <a:rPr lang="it-IT" sz="1050" i="1" dirty="0">
                <a:solidFill>
                  <a:srgbClr val="E7EDDF"/>
                </a:solidFill>
                <a:latin typeface="Georgia" pitchFamily="34" charset="0"/>
              </a:rPr>
              <a:t>fare dell’errore un </a:t>
            </a:r>
            <a:r>
              <a:rPr lang="it-IT" sz="1050" i="1">
                <a:solidFill>
                  <a:srgbClr val="E7EDDF"/>
                </a:solidFill>
                <a:latin typeface="Georgia" pitchFamily="34" charset="0"/>
              </a:rPr>
              <a:t>inizio</a:t>
            </a:r>
            <a:endParaRPr lang="it-IT" sz="1050" i="1" dirty="0"/>
          </a:p>
        </p:txBody>
      </p:sp>
      <p:sp>
        <p:nvSpPr>
          <p:cNvPr id="9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3579128"/>
            <a:ext cx="2331720" cy="96012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5943600" y="357912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manutenzione</a:t>
            </a:r>
            <a:endParaRPr lang="en-US" sz="1700"/>
          </a:p>
          <a:p>
            <a:pPr marL="0" indent="0" algn="ctr">
              <a:spcBef>
                <a:spcPts val="300"/>
              </a:spcBef>
              <a:buNone/>
            </a:pPr>
            <a:r>
              <a:rPr lang="it-IT" sz="1050" i="1" dirty="0">
                <a:solidFill>
                  <a:srgbClr val="E7EDDF"/>
                </a:solidFill>
                <a:latin typeface="Georgia" pitchFamily="34" charset="0"/>
              </a:rPr>
              <a:t>tenere i legami ogni giorno</a:t>
            </a:r>
            <a:endParaRPr lang="it-IT" sz="1050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come competenza diffusa</a:t>
            </a:r>
            <a:endParaRPr lang="en-US" sz="280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percorso che allarga il campo:</a:t>
            </a:r>
            <a:endParaRPr lang="en-US" sz="1700"/>
          </a:p>
        </p:txBody>
      </p:sp>
      <p:sp>
        <p:nvSpPr>
          <p:cNvPr id="5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dalla prestazione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competenza</a:t>
            </a:r>
            <a:endParaRPr lang="en-US" sz="1700"/>
          </a:p>
        </p:txBody>
      </p:sp>
      <p:sp>
        <p:nvSpPr>
          <p:cNvPr id="8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822960" y="265176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singolo servizio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 tessuto sociale</a:t>
            </a:r>
            <a:endParaRPr lang="en-US" sz="1700"/>
          </a:p>
        </p:txBody>
      </p:sp>
      <p:sp>
        <p:nvSpPr>
          <p:cNvPr id="11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bisogno assistito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 diritto esigibile</a:t>
            </a:r>
            <a:endParaRPr lang="en-US" sz="1700"/>
          </a:p>
        </p:txBody>
      </p:sp>
      <p:sp>
        <p:nvSpPr>
          <p:cNvPr id="14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822960" y="420624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luogo dedicato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salute come infrastruttura</a:t>
            </a:r>
            <a:endParaRPr lang="en-US" sz="1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Coevolvere: cambiare insieme all'ambiente</a:t>
            </a:r>
            <a:endParaRPr lang="en-US" sz="280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progresso, non sviluppo: </a:t>
            </a:r>
          </a:p>
          <a:p>
            <a:pPr marL="0" indent="0">
              <a:buNone/>
            </a:pPr>
            <a:r>
              <a:rPr lang="en-US" sz="19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trasformazione reciproca.</a:t>
            </a:r>
            <a:endParaRPr lang="en-US" sz="1900"/>
          </a:p>
        </p:txBody>
      </p:sp>
      <p:sp>
        <p:nvSpPr>
          <p:cNvPr id="5" name="Text 3"/>
          <p:cNvSpPr/>
          <p:nvPr/>
        </p:nvSpPr>
        <p:spPr>
          <a:xfrm>
            <a:off x="566928" y="2331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sostenibilità è qualità</a:t>
            </a:r>
            <a:endParaRPr lang="en-US" sz="1400"/>
          </a:p>
        </p:txBody>
      </p:sp>
      <p:sp>
        <p:nvSpPr>
          <p:cNvPr id="6" name="Text 4"/>
          <p:cNvSpPr/>
          <p:nvPr/>
        </p:nvSpPr>
        <p:spPr>
          <a:xfrm>
            <a:off x="566928" y="26974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delle relazioni</a:t>
            </a: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degli apprendimenti</a:t>
            </a: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dei legami che restano</a:t>
            </a:r>
            <a:endParaRPr lang="en-US" sz="1800"/>
          </a:p>
        </p:txBody>
      </p:sp>
      <p:sp>
        <p:nvSpPr>
          <p:cNvPr id="7" name="Text 5"/>
          <p:cNvSpPr/>
          <p:nvPr/>
        </p:nvSpPr>
        <p:spPr>
          <a:xfrm>
            <a:off x="566928" y="41605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corpo nel mondo cambia </a:t>
            </a:r>
          </a:p>
          <a:p>
            <a:pPr marL="0" indent="0">
              <a:buNone/>
            </a:pPr>
            <a:r>
              <a:rPr lang="en-US" sz="1600" b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mentre il mondo cambia con lui.</a:t>
            </a:r>
            <a:endParaRPr lang="en-US" sz="1600"/>
          </a:p>
        </p:txBody>
      </p:sp>
      <p:pic>
        <p:nvPicPr>
          <p:cNvPr id="8" name="Image 0" descr="Illustrazione di persone connesse in una rete"/>
          <p:cNvPicPr>
            <a:picLocks noChangeAspect="1"/>
          </p:cNvPicPr>
          <p:nvPr/>
        </p:nvPicPr>
        <p:blipFill>
          <a:blip r:embed="rId2"/>
          <a:srcRect t="9200" b="9200"/>
          <a:stretch/>
        </p:blipFill>
        <p:spPr>
          <a:xfrm>
            <a:off x="5943600" y="1325880"/>
            <a:ext cx="265176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Club, con-Te-sto di apprendimento</a:t>
            </a:r>
            <a:endParaRPr lang="en-US" sz="280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un luogo dove si reagisce al sintomo,</a:t>
            </a:r>
          </a:p>
          <a:p>
            <a:pPr marL="0" indent="0">
              <a:buNone/>
            </a:pPr>
            <a:r>
              <a:rPr lang="en-US" sz="19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 dove si impara ad Esserci.</a:t>
            </a:r>
            <a:endParaRPr lang="en-US" sz="1900"/>
          </a:p>
        </p:txBody>
      </p:sp>
      <p:sp>
        <p:nvSpPr>
          <p:cNvPr id="5" name="Text 3"/>
          <p:cNvSpPr/>
          <p:nvPr/>
        </p:nvSpPr>
        <p:spPr>
          <a:xfrm>
            <a:off x="566928" y="2331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 apprende ad agire</a:t>
            </a:r>
            <a:endParaRPr lang="en-US" sz="1400"/>
          </a:p>
        </p:txBody>
      </p:sp>
      <p:sp>
        <p:nvSpPr>
          <p:cNvPr id="6" name="Text 4"/>
          <p:cNvSpPr/>
          <p:nvPr/>
        </p:nvSpPr>
        <p:spPr>
          <a:xfrm>
            <a:off x="566928" y="26974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umilmente</a:t>
            </a: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autenticamente</a:t>
            </a:r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generosamente</a:t>
            </a:r>
            <a:endParaRPr lang="en-US" sz="1800"/>
          </a:p>
        </p:txBody>
      </p:sp>
      <p:sp>
        <p:nvSpPr>
          <p:cNvPr id="7" name="Text 5"/>
          <p:cNvSpPr/>
          <p:nvPr/>
        </p:nvSpPr>
        <p:spPr>
          <a:xfrm>
            <a:off x="566928" y="41605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Club non corregge i comportamenti: </a:t>
            </a:r>
          </a:p>
          <a:p>
            <a:pPr marL="0" indent="0">
              <a:buNone/>
            </a:pPr>
            <a:r>
              <a:rPr lang="en-US" sz="1600" b="1">
                <a:solidFill>
                  <a:srgbClr val="A84E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allena l'Esserci.</a:t>
            </a:r>
            <a:endParaRPr lang="en-US" sz="1600"/>
          </a:p>
        </p:txBody>
      </p:sp>
      <p:pic>
        <p:nvPicPr>
          <p:cNvPr id="8" name="Image 0" descr="Illustrazione di persone connesse in una rete"/>
          <p:cNvPicPr>
            <a:picLocks noChangeAspect="1"/>
          </p:cNvPicPr>
          <p:nvPr/>
        </p:nvPicPr>
        <p:blipFill>
          <a:blip r:embed="rId2"/>
          <a:srcRect t="9200" b="9200"/>
          <a:stretch/>
        </p:blipFill>
        <p:spPr>
          <a:xfrm>
            <a:off x="5943600" y="1325880"/>
            <a:ext cx="265176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 reagire all'agire: Esserci</a:t>
            </a:r>
            <a:endParaRPr lang="en-US" sz="280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>
                <a:solidFill>
                  <a:srgbClr val="6B62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Ciò che il Club apprende, settimana dopo settimana:</a:t>
            </a:r>
            <a:endParaRPr lang="en-US" sz="1700"/>
          </a:p>
        </p:txBody>
      </p:sp>
      <p:sp>
        <p:nvSpPr>
          <p:cNvPr id="5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87452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dalla reazione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presenza</a:t>
            </a:r>
            <a:endParaRPr lang="en-US" sz="1700"/>
          </a:p>
        </p:txBody>
      </p:sp>
      <p:sp>
        <p:nvSpPr>
          <p:cNvPr id="8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5176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822960" y="265176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controllo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all'ascolto</a:t>
            </a:r>
            <a:endParaRPr lang="en-US" sz="1700"/>
          </a:p>
        </p:txBody>
      </p:sp>
      <p:sp>
        <p:nvSpPr>
          <p:cNvPr id="11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429000"/>
            <a:ext cx="54864" cy="621792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fare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all'Esserci</a:t>
            </a:r>
            <a:endParaRPr lang="en-US" sz="1700"/>
          </a:p>
        </p:txBody>
      </p:sp>
      <p:sp>
        <p:nvSpPr>
          <p:cNvPr id="14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7863840" cy="621792"/>
          </a:xfrm>
          <a:prstGeom prst="rect">
            <a:avLst/>
          </a:prstGeom>
          <a:solidFill>
            <a:srgbClr val="F3EAD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barrett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206240"/>
            <a:ext cx="54864" cy="621792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822960" y="4206240"/>
            <a:ext cx="7406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dal sintomo  </a:t>
            </a:r>
            <a:r>
              <a:rPr lang="en-US" sz="1700" b="1">
                <a:solidFill>
                  <a:srgbClr val="C08A1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</a:t>
            </a:r>
            <a:r>
              <a:rPr lang="en-US" sz="1700" b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alla storia condivisa</a:t>
            </a:r>
            <a:endParaRPr lang="en-US" sz="17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2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6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SPERANZA COME POSSIBILITÀ  ·  EDGAR MORIN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22960" y="1371600"/>
            <a:ext cx="7498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“Non bisogna mai cedere alla disperazione.</a:t>
            </a:r>
            <a:endParaRPr lang="en-US" sz="26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speranza non è una probabilità. È una possibilità.”</a:t>
            </a:r>
            <a:endParaRPr lang="en-US" sz="2600" dirty="0"/>
          </a:p>
        </p:txBody>
      </p:sp>
      <p:sp>
        <p:nvSpPr>
          <p:cNvPr id="4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291840"/>
            <a:ext cx="2331720" cy="123444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005840" y="32918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speranza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non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è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aspettativa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3291840"/>
            <a:ext cx="2331720" cy="123444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3566160" y="32918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speranza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è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partecipazione.</a:t>
            </a:r>
            <a:endParaRPr lang="en-US" sz="1500" dirty="0"/>
          </a:p>
        </p:txBody>
      </p:sp>
      <p:sp>
        <p:nvSpPr>
          <p:cNvPr id="8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3291840"/>
            <a:ext cx="2331720" cy="1234440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C9D6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6126480" y="32918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speranza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è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generazione</a:t>
            </a: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 possibilità.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Dall'“io” al “noialtri”</a:t>
            </a:r>
            <a:endParaRPr lang="en-US" sz="28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17320"/>
            <a:ext cx="18288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417320"/>
            <a:ext cx="182880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66928" y="14173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Bateson</a:t>
            </a:r>
            <a:endParaRPr lang="en-US" sz="1500" dirty="0"/>
          </a:p>
        </p:txBody>
      </p:sp>
      <p:sp>
        <p:nvSpPr>
          <p:cNvPr id="7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8608" y="1417320"/>
            <a:ext cx="18288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78608" y="1417320"/>
            <a:ext cx="182880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2578608" y="14173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Lacan</a:t>
            </a:r>
            <a:endParaRPr lang="en-US" sz="1500" dirty="0"/>
          </a:p>
        </p:txBody>
      </p:sp>
      <p:sp>
        <p:nvSpPr>
          <p:cNvPr id="10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0288" y="1417320"/>
            <a:ext cx="18288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0288" y="1417320"/>
            <a:ext cx="182880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4590288" y="14173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Morin</a:t>
            </a:r>
            <a:endParaRPr lang="en-US" sz="1500" dirty="0"/>
          </a:p>
        </p:txBody>
      </p:sp>
      <p:sp>
        <p:nvSpPr>
          <p:cNvPr id="13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1968" y="1417320"/>
            <a:ext cx="18288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6B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1968" y="1417320"/>
            <a:ext cx="1828800" cy="54864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6601968" y="14173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Papa Francesco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66928" y="22860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Quattro linguaggi. Un'unica intuizione.</a:t>
            </a:r>
            <a:endParaRPr lang="en-US" sz="1500" dirty="0"/>
          </a:p>
        </p:txBody>
      </p:sp>
      <p:sp>
        <p:nvSpPr>
          <p:cNvPr id="17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743200"/>
            <a:ext cx="7863840" cy="777240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841248" y="274320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Nessuno si salva da solo.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566928" y="374904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salute nasce dalla reciprocità e dalla fraternità.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3EDA-57BC-7C1C-9F16-98502E5D8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o">
            <a:extLst>
              <a:ext uri="{FF2B5EF4-FFF2-40B4-BE49-F238E27FC236}">
                <a16:creationId xmlns:a16="http://schemas.microsoft.com/office/drawing/2014/main" id="{59F162E0-BF94-E21C-91F6-614304CE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1648" y="981456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7984C3D-4000-3916-E416-C2BC3BB27946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566928" y="249936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Dipende da </a:t>
            </a:r>
            <a:r>
              <a:rPr lang="en-US" sz="2400" b="1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</a:t>
            </a: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  <a:r>
              <a:rPr lang="en-US" sz="2400" b="1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parola</a:t>
            </a: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incarnata · Charles Péguy</a:t>
            </a:r>
            <a:endParaRPr lang="en-US" sz="2400" i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A111B11-55B3-B657-B63F-9E6C2F2C7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1760" y="1330932"/>
            <a:ext cx="2115312" cy="3562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55A7CD7-3696-718D-4FC0-0EA0A99372F6}"/>
              </a:ext>
            </a:extLst>
          </p:cNvPr>
          <p:cNvSpPr txBox="1"/>
          <p:nvPr/>
        </p:nvSpPr>
        <p:spPr>
          <a:xfrm>
            <a:off x="566928" y="1036267"/>
            <a:ext cx="5770810" cy="39356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Dipende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l’eterno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temporale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lo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spirituale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carnale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Dio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della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sua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creazione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.”</a:t>
            </a:r>
          </a:p>
          <a:p>
            <a:pPr>
              <a:lnSpc>
                <a:spcPct val="150000"/>
              </a:lnSpc>
            </a:pP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r>
              <a:rPr lang="en-US" sz="1400" b="1" i="1" dirty="0" err="1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Dipende</a:t>
            </a: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</a:t>
            </a:r>
            <a:r>
              <a:rPr lang="en-US" sz="1400" b="1" i="1" dirty="0" err="1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</a:t>
            </a: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</a:t>
            </a:r>
            <a:r>
              <a:rPr lang="en-US" sz="1400" b="1" i="1" dirty="0" err="1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</a:t>
            </a:r>
            <a:r>
              <a:rPr lang="en-US" sz="1400" b="1" i="1" dirty="0" err="1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speranza</a:t>
            </a: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menta </a:t>
            </a:r>
            <a:r>
              <a:rPr lang="en-US" sz="1400" b="1" i="1" dirty="0" err="1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</a:t>
            </a:r>
            <a:r>
              <a:rPr lang="en-US" sz="1400" b="1" i="1" dirty="0">
                <a:solidFill>
                  <a:srgbClr val="0020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mondo.”</a:t>
            </a:r>
          </a:p>
          <a:p>
            <a:pPr>
              <a:lnSpc>
                <a:spcPct val="150000"/>
              </a:lnSpc>
            </a:pP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Dipende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l’infinito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finito,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il Perfetto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dell’imperfetto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.”</a:t>
            </a:r>
          </a:p>
          <a:p>
            <a:pPr>
              <a:lnSpc>
                <a:spcPct val="150000"/>
              </a:lnSpc>
            </a:pP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Dipende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il grande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piccolo,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il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tutto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il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più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l’infinitamente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più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dell’infinitamente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l’infinitamente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tutto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non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manchi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dell’infinitamente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nulla</a:t>
            </a:r>
            <a:r>
              <a:rPr lang="en-US" sz="1400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67314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8EAA8-24DA-01C0-C93C-8CD73C0DE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4F048189-1D8D-A8B7-1C44-BBF67039C25A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Vincent van Gogh: </a:t>
            </a:r>
            <a:r>
              <a:rPr lang="en-US" sz="2400" b="1" i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</a:t>
            </a: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i="1" dirty="0" err="1"/>
              <a:t>pennellata</a:t>
            </a:r>
            <a:r>
              <a:rPr lang="en-US" sz="2400" b="1" i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incarnata</a:t>
            </a:r>
            <a:endParaRPr lang="en-US" sz="2400" i="1" dirty="0"/>
          </a:p>
        </p:txBody>
      </p:sp>
      <p:sp>
        <p:nvSpPr>
          <p:cNvPr id="3" name="accento">
            <a:extLst>
              <a:ext uri="{FF2B5EF4-FFF2-40B4-BE49-F238E27FC236}">
                <a16:creationId xmlns:a16="http://schemas.microsoft.com/office/drawing/2014/main" id="{919E6E81-99C0-2A04-F74A-8DA5A407E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E47DCD7E-4812-82C1-E1BB-3A44D0575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195" b="9195"/>
          <a:stretch/>
        </p:blipFill>
        <p:spPr>
          <a:xfrm>
            <a:off x="6055202" y="1688732"/>
            <a:ext cx="2448718" cy="299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E4594D7-068D-24C5-1564-DB17A99F6FE0}"/>
              </a:ext>
            </a:extLst>
          </p:cNvPr>
          <p:cNvSpPr txBox="1"/>
          <p:nvPr/>
        </p:nvSpPr>
        <p:spPr>
          <a:xfrm>
            <a:off x="489916" y="2190071"/>
            <a:ext cx="5332043" cy="26304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>
              <a:buNone/>
              <a:defRPr i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«Non si può avere la luce senza attraversare l’oscurità.»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«È bene amare molte cose, perché qui sta la vera forza, e chi ama molto fa molto e può realizzare molto, e ciò che è fatto con amore è fatto bene.»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691573A-92F0-0F52-9AF7-7BBA37E107E2}"/>
              </a:ext>
            </a:extLst>
          </p:cNvPr>
          <p:cNvSpPr txBox="1"/>
          <p:nvPr/>
        </p:nvSpPr>
        <p:spPr>
          <a:xfrm>
            <a:off x="489916" y="1543740"/>
            <a:ext cx="5332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i="1" dirty="0"/>
              <a:t>Dipingere (agire) è dare una forma alla ferita </a:t>
            </a:r>
          </a:p>
          <a:p>
            <a:pPr algn="ctr"/>
            <a:r>
              <a:rPr lang="it-IT" sz="1800" i="1" dirty="0"/>
              <a:t>perché possa tornare a generare bellezza. </a:t>
            </a:r>
          </a:p>
        </p:txBody>
      </p:sp>
    </p:spTree>
    <p:extLst>
      <p:ext uri="{BB962C8B-B14F-4D97-AF65-F5344CB8AC3E}">
        <p14:creationId xmlns:p14="http://schemas.microsoft.com/office/powerpoint/2010/main" val="2779952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2C4F-6F1B-386B-B886-6594E1BF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025D7DFE-EB99-57FA-479E-5D563CCF5B1F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566928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Vincent van </a:t>
            </a:r>
            <a:r>
              <a:rPr lang="en-US" dirty="0"/>
              <a:t>Gogh &amp; Charles Péguy</a:t>
            </a:r>
            <a:endParaRPr lang="en-US" sz="2800" dirty="0"/>
          </a:p>
        </p:txBody>
      </p:sp>
      <p:sp>
        <p:nvSpPr>
          <p:cNvPr id="3" name="accento">
            <a:extLst>
              <a:ext uri="{FF2B5EF4-FFF2-40B4-BE49-F238E27FC236}">
                <a16:creationId xmlns:a16="http://schemas.microsoft.com/office/drawing/2014/main" id="{46A41BD1-8DF2-99D1-B895-5E5D0BD60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234440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89A90850-3F41-FCB7-1666-DE844ACD9E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55" r="9155"/>
          <a:stretch/>
        </p:blipFill>
        <p:spPr>
          <a:xfrm>
            <a:off x="5900928" y="1753598"/>
            <a:ext cx="2395728" cy="2932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25436F0-4ECC-0F70-B470-AD6C11D317AF}"/>
              </a:ext>
            </a:extLst>
          </p:cNvPr>
          <p:cNvSpPr txBox="1"/>
          <p:nvPr/>
        </p:nvSpPr>
        <p:spPr>
          <a:xfrm>
            <a:off x="556359" y="1728216"/>
            <a:ext cx="5251508" cy="2958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 algn="ctr">
              <a:spcBef>
                <a:spcPct val="0"/>
              </a:spcBef>
              <a:buNone/>
              <a:defRPr lang="en-US" sz="28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49213" lvl="1" algn="ctr"/>
            <a:r>
              <a:rPr lang="it-IT" sz="2400" b="1" i="1" dirty="0">
                <a:solidFill>
                  <a:srgbClr val="2E2A24"/>
                </a:solidFill>
                <a:latin typeface="Georgia" pitchFamily="34" charset="0"/>
              </a:rPr>
              <a:t>Essere corpo nel mondo</a:t>
            </a:r>
          </a:p>
          <a:p>
            <a:pPr marL="49213" lvl="1" algn="ctr"/>
            <a:r>
              <a:rPr lang="it-IT" sz="2400" i="1" dirty="0">
                <a:solidFill>
                  <a:srgbClr val="2E2A24"/>
                </a:solidFill>
                <a:latin typeface="Georgia" pitchFamily="34" charset="0"/>
              </a:rPr>
              <a:t>è la cura integrante che rende possibile l’incontro tra opposti</a:t>
            </a:r>
          </a:p>
          <a:p>
            <a:pPr marL="49213" lvl="1" algn="ctr"/>
            <a:endParaRPr lang="it-IT" sz="1200" dirty="0">
              <a:solidFill>
                <a:srgbClr val="2E2A24"/>
              </a:solidFill>
              <a:latin typeface="Georgia" pitchFamily="34" charset="0"/>
            </a:endParaRPr>
          </a:p>
          <a:p>
            <a:pPr marL="49213" lvl="1" algn="ctr">
              <a:spcBef>
                <a:spcPts val="600"/>
              </a:spcBef>
            </a:pPr>
            <a:r>
              <a:rPr lang="it-IT" sz="2200" b="0" i="1" dirty="0">
                <a:solidFill>
                  <a:srgbClr val="2E2A24"/>
                </a:solidFill>
                <a:latin typeface="Georgia" pitchFamily="34" charset="0"/>
              </a:rPr>
              <a:t>IL FORTE E IL FRAGILE</a:t>
            </a:r>
          </a:p>
          <a:p>
            <a:pPr marL="49213" lvl="1" algn="ctr">
              <a:spcBef>
                <a:spcPts val="600"/>
              </a:spcBef>
            </a:pPr>
            <a:r>
              <a:rPr lang="it-IT" sz="2200" b="0" i="1" dirty="0">
                <a:solidFill>
                  <a:srgbClr val="2E2A24"/>
                </a:solidFill>
                <a:latin typeface="Georgia" pitchFamily="34" charset="0"/>
              </a:rPr>
              <a:t>IL TUTTO E LA PARTE</a:t>
            </a:r>
          </a:p>
          <a:p>
            <a:pPr marL="49213" lvl="1" algn="ctr">
              <a:spcBef>
                <a:spcPts val="600"/>
              </a:spcBef>
            </a:pPr>
            <a:r>
              <a:rPr lang="it-IT" sz="2200" b="0" i="1" dirty="0">
                <a:solidFill>
                  <a:srgbClr val="2E2A24"/>
                </a:solidFill>
                <a:latin typeface="Georgia" pitchFamily="34" charset="0"/>
              </a:rPr>
              <a:t>IL FINITO E L’INFINITO</a:t>
            </a:r>
          </a:p>
        </p:txBody>
      </p:sp>
    </p:spTree>
    <p:extLst>
      <p:ext uri="{BB962C8B-B14F-4D97-AF65-F5344CB8AC3E}">
        <p14:creationId xmlns:p14="http://schemas.microsoft.com/office/powerpoint/2010/main" val="2214964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39" y="19475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Ecologia</a:t>
            </a:r>
            <a:r>
              <a:rPr lang="en-US" sz="24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familiare</a:t>
            </a:r>
            <a:r>
              <a:rPr lang="en-US" sz="24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24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sociale</a:t>
            </a:r>
            <a:r>
              <a:rPr lang="en-US" sz="2400" dirty="0"/>
              <a:t>,</a:t>
            </a:r>
            <a:r>
              <a:rPr lang="en-US" sz="24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b="1" dirty="0" err="1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Ecologia</a:t>
            </a:r>
            <a:r>
              <a:rPr lang="en-US" sz="2400" b="1" dirty="0">
                <a:solidFill>
                  <a:srgbClr val="2E2A2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della salute </a:t>
            </a:r>
            <a:endParaRPr lang="en-US" sz="2400" dirty="0"/>
          </a:p>
        </p:txBody>
      </p:sp>
      <p:sp>
        <p:nvSpPr>
          <p:cNvPr id="3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91565" y="1045247"/>
            <a:ext cx="1097280" cy="41148"/>
          </a:xfrm>
          <a:prstGeom prst="rect">
            <a:avLst/>
          </a:prstGeom>
          <a:solidFill>
            <a:srgbClr val="C08A1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683" y="2266286"/>
            <a:ext cx="1828800" cy="10058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59843" y="2266286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ego
</a:t>
            </a:r>
            <a:endParaRPr lang="en-US" sz="12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eco</a:t>
            </a:r>
            <a:endParaRPr lang="en-US" sz="1200" dirty="0"/>
          </a:p>
        </p:txBody>
      </p:sp>
      <p:sp>
        <p:nvSpPr>
          <p:cNvPr id="7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4363" y="2266286"/>
            <a:ext cx="1828800" cy="10058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771523" y="2266286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fragilità</a:t>
            </a:r>
            <a:r>
              <a:rPr lang="en-US" sz="12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endParaRPr lang="en-US" sz="12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qualità</a:t>
            </a:r>
            <a:endParaRPr lang="en-US" sz="1200" dirty="0"/>
          </a:p>
        </p:txBody>
      </p:sp>
      <p:sp>
        <p:nvSpPr>
          <p:cNvPr id="9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6043" y="2266286"/>
            <a:ext cx="1828800" cy="10058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783203" y="2266286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sofferenza</a:t>
            </a:r>
            <a:r>
              <a:rPr lang="en-US" sz="12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endParaRPr lang="en-US" sz="12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passione</a:t>
            </a:r>
            <a:endParaRPr lang="en-US" sz="1200" dirty="0"/>
          </a:p>
        </p:txBody>
      </p:sp>
      <p:sp>
        <p:nvSpPr>
          <p:cNvPr id="11" name="sched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57723" y="2266286"/>
            <a:ext cx="1828800" cy="1005840"/>
          </a:xfrm>
          <a:prstGeom prst="rect">
            <a:avLst/>
          </a:prstGeom>
          <a:solidFill>
            <a:srgbClr val="F1E7D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794883" y="2266286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vita
</a:t>
            </a:r>
            <a:endParaRPr lang="en-US" sz="120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co-</a:t>
            </a:r>
            <a:r>
              <a:rPr lang="en-US" sz="1400" b="1" dirty="0" err="1">
                <a:solidFill>
                  <a:srgbClr val="2E2A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evoluzione</a:t>
            </a:r>
            <a:endParaRPr lang="en-US" sz="1200" dirty="0"/>
          </a:p>
        </p:txBody>
      </p:sp>
      <p:sp>
        <p:nvSpPr>
          <p:cNvPr id="13" name="riquad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7" y="3546446"/>
            <a:ext cx="8010145" cy="1234440"/>
          </a:xfrm>
          <a:prstGeom prst="rect">
            <a:avLst/>
          </a:prstGeom>
          <a:solidFill>
            <a:srgbClr val="6E7F5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algn="ctr"/>
            <a:endParaRPr lang="it-IT" dirty="0"/>
          </a:p>
        </p:txBody>
      </p:sp>
      <p:sp>
        <p:nvSpPr>
          <p:cNvPr id="14" name="Text 12"/>
          <p:cNvSpPr/>
          <p:nvPr/>
        </p:nvSpPr>
        <p:spPr>
          <a:xfrm>
            <a:off x="566927" y="3546446"/>
            <a:ext cx="801014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 </a:t>
            </a:r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cosa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possibile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</a:p>
          <a:p>
            <a:pPr algn="ctr"/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salute </a:t>
            </a:r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un </a:t>
            </a:r>
            <a:r>
              <a:rPr lang="en-US" sz="24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diritto</a:t>
            </a: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tutti?</a:t>
            </a:r>
            <a:endParaRPr lang="en-US" sz="2400" dirty="0"/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804EFB69-FE3C-26C3-7083-37F9752706E0}"/>
              </a:ext>
            </a:extLst>
          </p:cNvPr>
          <p:cNvSpPr/>
          <p:nvPr/>
        </p:nvSpPr>
        <p:spPr>
          <a:xfrm>
            <a:off x="608285" y="1180876"/>
            <a:ext cx="7863840" cy="908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 mente incarnata </a:t>
            </a:r>
            <a:r>
              <a:rPr lang="en-US" sz="2000" b="1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nel</a:t>
            </a:r>
            <a:r>
              <a:rPr lang="en-US" sz="2000" b="1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CLUB </a:t>
            </a:r>
          </a:p>
          <a:p>
            <a:pPr marL="0" indent="0" algn="ctr">
              <a:buNone/>
            </a:pP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è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una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mente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relazionale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Segoe UI" pitchFamily="34" charset="0"/>
                <a:cs typeface="Segoe UI" pitchFamily="34" charset="-120"/>
              </a:rPr>
              <a:t>L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cs typeface="Segoe UI" pitchFamily="34" charset="-120"/>
              </a:rPr>
              <a:t>ega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corpo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parola,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emozioni</a:t>
            </a:r>
            <a:r>
              <a:rPr lang="en-US" sz="2000" dirty="0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alla </a:t>
            </a:r>
            <a:r>
              <a:rPr lang="en-US" sz="2000" dirty="0" err="1">
                <a:solidFill>
                  <a:srgbClr val="6B625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realtà</a:t>
            </a:r>
            <a:endParaRPr 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6CA8D-95E5-4833-9686-23C88BC1F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B3FD2685-04AF-7242-30A6-0439C8DC9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Velatura">
            <a:extLst>
              <a:ext uri="{FF2B5EF4-FFF2-40B4-BE49-F238E27FC236}">
                <a16:creationId xmlns:a16="http://schemas.microsoft.com/office/drawing/2014/main" id="{F6C7657E-CFBB-FBD3-D668-6B57B198A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3E7">
              <a:alpha val="93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AB78B88B-0EEF-CCD3-EA72-7E1E7A12EDAC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685800" y="6858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Coevolvere</a:t>
            </a:r>
            <a:r>
              <a:rPr lang="en-US" sz="3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6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3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60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prendersi</a:t>
            </a:r>
            <a:r>
              <a:rPr lang="en-US" sz="360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cura</a:t>
            </a:r>
            <a:endParaRPr lang="en-US" sz="3600" dirty="0"/>
          </a:p>
        </p:txBody>
      </p:sp>
      <p:sp>
        <p:nvSpPr>
          <p:cNvPr id="5" name="Pallino colorato">
            <a:extLst>
              <a:ext uri="{FF2B5EF4-FFF2-40B4-BE49-F238E27FC236}">
                <a16:creationId xmlns:a16="http://schemas.microsoft.com/office/drawing/2014/main" id="{CB8F1484-2731-67B7-056B-00549101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755648"/>
            <a:ext cx="201168" cy="201168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Pallino colorato">
            <a:extLst>
              <a:ext uri="{FF2B5EF4-FFF2-40B4-BE49-F238E27FC236}">
                <a16:creationId xmlns:a16="http://schemas.microsoft.com/office/drawing/2014/main" id="{C43C8B7A-EE51-442A-30CC-EB8E026F3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6696" y="1755648"/>
            <a:ext cx="201168" cy="201168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FF2B5EF4-FFF2-40B4-BE49-F238E27FC236}">
                <a16:creationId xmlns:a16="http://schemas.microsoft.com/office/drawing/2014/main" id="{936E152A-DCB6-63D1-31FE-8744987F6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7592" y="1755648"/>
            <a:ext cx="201168" cy="201168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FF2B5EF4-FFF2-40B4-BE49-F238E27FC236}">
                <a16:creationId xmlns:a16="http://schemas.microsoft.com/office/drawing/2014/main" id="{15B76472-2A4F-C973-D65C-8623A0312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8488" y="1755648"/>
            <a:ext cx="201168" cy="201168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DD36848-F67E-DC45-C5A3-E4910E74A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14884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Ogni vita cambia dentro una trama di relazioni.</a:t>
            </a:r>
          </a:p>
          <a:p>
            <a:pPr marL="0" indent="0">
              <a:buNone/>
            </a:pPr>
            <a:r>
              <a:rPr lang="en-US" sz="18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una persona si trasforma, si trasformano i legami che la sostengono.</a:t>
            </a:r>
          </a:p>
          <a:p>
            <a:pPr marL="0" indent="0">
              <a:buNone/>
            </a:pPr>
            <a:r>
              <a:rPr lang="en-US" sz="18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i legami si trasformano, cambia la comunità.</a:t>
            </a:r>
          </a:p>
          <a:p>
            <a:pPr marL="0" indent="0">
              <a:buNone/>
            </a:pPr>
            <a:r>
              <a:rPr lang="en-US" sz="18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cambia la comunità, diventa possibile un altro futuro.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400" b="1" i="0" spc="60">
                <a:solidFill>
                  <a:srgbClr val="F265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è il nome umano della coevoluzione.</a:t>
            </a:r>
          </a:p>
          <a:p>
            <a:pPr marL="0" indent="0">
              <a:buNone/>
            </a:pPr>
            <a:r>
              <a:rPr lang="en-US" sz="18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cresciamo contro l'ambiente che ci ospita. Cresciamo insieme ad esso.</a:t>
            </a:r>
            <a:endParaRPr lang="en-US" sz="18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0C9D097-23A6-F27C-24B3-A4A6815B6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4352544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CEF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Familiare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- CRES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Ricerca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della Salute</a:t>
            </a:r>
            <a:endParaRPr lang="en-US" sz="1200" i="0" dirty="0"/>
          </a:p>
        </p:txBody>
      </p:sp>
    </p:spTree>
    <p:extLst>
      <p:ext uri="{BB962C8B-B14F-4D97-AF65-F5344CB8AC3E}">
        <p14:creationId xmlns:p14="http://schemas.microsoft.com/office/powerpoint/2010/main" val="3359391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2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Velatu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3E7">
              <a:alpha val="93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6858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Club: dalla ferita al futuro</a:t>
            </a:r>
            <a:endParaRPr lang="en-US" sz="3600"/>
          </a:p>
        </p:txBody>
      </p:sp>
      <p:sp>
        <p:nvSpPr>
          <p:cNvPr id="5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755648"/>
            <a:ext cx="201168" cy="201168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6696" y="1755648"/>
            <a:ext cx="201168" cy="201168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7592" y="1755648"/>
            <a:ext cx="201168" cy="201168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8488" y="1755648"/>
            <a:ext cx="201168" cy="201168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14884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futuro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nasce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nei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luoghi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 cui la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fragilità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può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essere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condivisa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 Club</a:t>
            </a: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ferita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parola</a:t>
            </a:r>
            <a:endParaRPr lang="en-US" sz="1500" i="0" dirty="0">
              <a:solidFill>
                <a:srgbClr val="3B2A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parola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racconto</a:t>
            </a:r>
            <a:endParaRPr lang="en-US" sz="1500" i="0" dirty="0">
              <a:solidFill>
                <a:srgbClr val="3B2A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racconto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legame</a:t>
            </a:r>
            <a:endParaRPr lang="en-US" sz="1500" i="0" dirty="0">
              <a:solidFill>
                <a:srgbClr val="3B2A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legame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possibilità</a:t>
            </a:r>
            <a:endParaRPr lang="en-US" sz="1500" i="0" dirty="0">
              <a:solidFill>
                <a:srgbClr val="3B2A5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perché il dolore </a:t>
            </a:r>
            <a:r>
              <a:rPr lang="en-US" sz="1500" i="0" dirty="0" err="1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scompaia</a:t>
            </a:r>
            <a:r>
              <a:rPr lang="en-US" sz="1500" i="0" dirty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1700" b="1" i="0" dirty="0">
                <a:solidFill>
                  <a:srgbClr val="F265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 perché nessuno è più chiamato ad attraversarlo da solo.</a:t>
            </a:r>
            <a:endParaRPr lang="it-IT" sz="17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7BCDFE1-30C2-EBC7-24A7-DCC3790E5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4352544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CEF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Familiare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- CRES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Ricerca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della Salute</a:t>
            </a:r>
            <a:endParaRPr lang="en-US" sz="1200" i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2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Velatu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3E7">
              <a:alpha val="93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6858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 siamo futuro quando siamo cura</a:t>
            </a:r>
            <a:endParaRPr lang="en-US" sz="3600"/>
          </a:p>
        </p:txBody>
      </p:sp>
      <p:sp>
        <p:nvSpPr>
          <p:cNvPr id="5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755648"/>
            <a:ext cx="201168" cy="201168"/>
          </a:xfrm>
          <a:prstGeom prst="ellipse">
            <a:avLst/>
          </a:prstGeom>
          <a:solidFill>
            <a:srgbClr val="F2653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6696" y="1755648"/>
            <a:ext cx="201168" cy="201168"/>
          </a:xfrm>
          <a:prstGeom prst="ellipse">
            <a:avLst/>
          </a:prstGeom>
          <a:solidFill>
            <a:srgbClr val="F7B3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7592" y="1755648"/>
            <a:ext cx="201168" cy="201168"/>
          </a:xfrm>
          <a:prstGeom prst="ellipse">
            <a:avLst/>
          </a:prstGeom>
          <a:solidFill>
            <a:srgbClr val="1BA09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Pallino colora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18488" y="1755648"/>
            <a:ext cx="201168" cy="201168"/>
          </a:xfrm>
          <a:prstGeom prst="ellipse">
            <a:avLst/>
          </a:prstGeom>
          <a:solidFill>
            <a:srgbClr val="7B4EA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14884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futuro non è ciò che ci aspetta.</a:t>
            </a:r>
          </a:p>
          <a:p>
            <a:pPr marL="0" indent="0">
              <a:buNone/>
            </a:pPr>
            <a:r>
              <a:rPr lang="en-US" sz="16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 ciò che prende forma nelle relazioni che sappiamo generare, custodire e rinnovare.</a:t>
            </a:r>
          </a:p>
          <a:p>
            <a:pPr marL="0" indent="0">
              <a:buNone/>
            </a:pPr>
            <a:r>
              <a:rPr lang="en-US" sz="16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 reagire all'agire. Dall'io al noialtri.</a:t>
            </a:r>
          </a:p>
          <a:p>
            <a:pPr marL="0" indent="0">
              <a:buNone/>
            </a:pPr>
            <a:r>
              <a:rPr lang="en-US" sz="16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Dall'ego all'eco. Dal problema alla possibilità.</a:t>
            </a:r>
          </a:p>
          <a:p>
            <a:pPr marL="0" indent="0">
              <a:buNone/>
            </a:pPr>
            <a:r>
              <a:rPr lang="en-US" sz="1600" i="0">
                <a:solidFill>
                  <a:srgbClr val="3B2A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non è una risposta alla vita.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sz="2400" b="1" i="0">
                <a:solidFill>
                  <a:srgbClr val="F265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è un modo di abitare la vita.</a:t>
            </a:r>
            <a:endParaRPr lang="it-IT" sz="24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54A34C92-997B-E201-1986-549410BB0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4352544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CEF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Familiare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- CRES Centro di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Ricerca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1200" b="1" i="0" dirty="0" err="1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Ecologia</a:t>
            </a:r>
            <a:r>
              <a:rPr lang="en-US" sz="1200" b="1" i="0" dirty="0">
                <a:solidFill>
                  <a:srgbClr val="3B2A5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della Salute</a:t>
            </a:r>
            <a:endParaRPr lang="en-US" sz="1200" i="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E2EF-8DF6-365D-2B7E-A957E3251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llustrazione finale" descr="Illustrazione piatta: una catena di figure che si tengono per mano su una trama di radici e rami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E44D2756-A93C-8575-6880-F7AA8C9DD21F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822960" y="22860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24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 SIAMO CURA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29E7904-CF8C-8638-757D-17D0AD649538}"/>
              </a:ext>
            </a:extLst>
          </p:cNvPr>
          <p:cNvSpPr/>
          <p:nvPr/>
        </p:nvSpPr>
        <p:spPr>
          <a:xfrm>
            <a:off x="822960" y="1554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Cura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è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un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agire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la VITA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un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reagire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alla vita </a:t>
            </a:r>
          </a:p>
        </p:txBody>
      </p:sp>
      <p:sp>
        <p:nvSpPr>
          <p:cNvPr id="4" name="accento">
            <a:extLst>
              <a:ext uri="{FF2B5EF4-FFF2-40B4-BE49-F238E27FC236}">
                <a16:creationId xmlns:a16="http://schemas.microsoft.com/office/drawing/2014/main" id="{1BFC7827-43E7-2790-10C9-9595547D7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" y="2971800"/>
            <a:ext cx="1005840" cy="41148"/>
          </a:xfrm>
          <a:prstGeom prst="rect">
            <a:avLst/>
          </a:prstGeom>
          <a:solidFill>
            <a:srgbClr val="E8C87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104453D-28C7-5FAB-8513-A57163C96F37}"/>
              </a:ext>
            </a:extLst>
          </p:cNvPr>
          <p:cNvSpPr/>
          <p:nvPr/>
        </p:nvSpPr>
        <p:spPr>
          <a:xfrm>
            <a:off x="822960" y="3026664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Dall’ego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all’eco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: </a:t>
            </a:r>
          </a:p>
          <a:p>
            <a:pPr marL="0" indent="0">
              <a:buNone/>
            </a:pP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nella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fragilità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la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qualità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dei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legami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della rete della Vita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69242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457199"/>
            <a:ext cx="7498080" cy="1027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2400" dirty="0"/>
              <a:t>Dal </a:t>
            </a:r>
            <a:r>
              <a:rPr lang="en-US" sz="2400" dirty="0" err="1"/>
              <a:t>reagire</a:t>
            </a:r>
            <a:r>
              <a:rPr lang="en-US" sz="2400" dirty="0"/>
              <a:t> </a:t>
            </a:r>
            <a:r>
              <a:rPr lang="en-US" sz="2400" dirty="0" err="1"/>
              <a:t>all’agire</a:t>
            </a:r>
            <a:br>
              <a:rPr lang="en-US" sz="2400" dirty="0"/>
            </a:br>
            <a:r>
              <a:rPr lang="en-US" sz="2400" dirty="0"/>
              <a:t>VIVERE </a:t>
            </a:r>
            <a:r>
              <a:rPr lang="en-US" sz="2400" kern="0" spc="300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RISORTI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22960" y="1554480"/>
            <a:ext cx="7498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da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morituri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resistono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</a:t>
            </a:r>
          </a:p>
          <a:p>
            <a:pPr marL="0" indent="0">
              <a:lnSpc>
                <a:spcPts val="44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 da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risorti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partecipano</a:t>
            </a: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3200" dirty="0"/>
          </a:p>
        </p:txBody>
      </p:sp>
      <p:sp>
        <p:nvSpPr>
          <p:cNvPr id="4" name="ac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" y="3520440"/>
            <a:ext cx="1005840" cy="41148"/>
          </a:xfrm>
          <a:prstGeom prst="rect">
            <a:avLst/>
          </a:prstGeom>
          <a:solidFill>
            <a:srgbClr val="E8C87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22960" y="3794760"/>
            <a:ext cx="7498080" cy="710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Umilmente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autenticamente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2000" i="1" dirty="0" err="1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generosamente</a:t>
            </a:r>
            <a:r>
              <a:rPr lang="en-US" sz="2000" i="1" dirty="0">
                <a:solidFill>
                  <a:srgbClr val="E7EDD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</a:p>
          <a:p>
            <a:pPr marL="0" indent="0" algn="r">
              <a:buNone/>
            </a:pPr>
            <a:r>
              <a:rPr lang="en-US" sz="2000" i="1" dirty="0">
                <a:solidFill>
                  <a:srgbClr val="E7EDDF"/>
                </a:solidFill>
                <a:latin typeface="Georgia" pitchFamily="34" charset="0"/>
              </a:rPr>
              <a:t>Grazie</a:t>
            </a: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9E08C480-2DD8-D4B2-38A0-E777CA56E810}"/>
              </a:ext>
            </a:extLst>
          </p:cNvPr>
          <p:cNvSpPr/>
          <p:nvPr/>
        </p:nvSpPr>
        <p:spPr>
          <a:xfrm>
            <a:off x="3447288" y="4746171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00" i="1" dirty="0">
                <a:solidFill>
                  <a:schemeClr val="bg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Antonino Trimarchi, M. Caterina Pellizzari</a:t>
            </a:r>
            <a:endParaRPr lang="en-US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657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1177DB6-ADC3-4C2A-9A8B-E47EF90E5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731" y="0"/>
            <a:ext cx="3429000" cy="51435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9B1654-4E4A-19DA-F552-6F4202B7438D}"/>
              </a:ext>
            </a:extLst>
          </p:cNvPr>
          <p:cNvSpPr txBox="1"/>
          <p:nvPr/>
        </p:nvSpPr>
        <p:spPr>
          <a:xfrm>
            <a:off x="165301" y="268875"/>
            <a:ext cx="2477729" cy="4611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ABITARE 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IL DIVENIRE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QUALE DEMOCRAZIA?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CONNETTERSI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RETI FORMALI 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RETI INFORMALI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DALLE RETI  DI CURA ALLA CURA IN RETE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5568DA-B826-27F8-5FC4-58F30C148574}"/>
              </a:ext>
            </a:extLst>
          </p:cNvPr>
          <p:cNvSpPr txBox="1"/>
          <p:nvPr/>
        </p:nvSpPr>
        <p:spPr>
          <a:xfrm>
            <a:off x="6715431" y="262656"/>
            <a:ext cx="2106649" cy="4618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COEVOLUZIONE DEL SSN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DISTRETTI 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DELLE COMUNITÀ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CASE 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solidFill>
                  <a:srgbClr val="1BA09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DELLA COMUNITÀ </a:t>
            </a:r>
          </a:p>
          <a:p>
            <a:pPr algn="ctr">
              <a:lnSpc>
                <a:spcPct val="150000"/>
              </a:lnSpc>
            </a:pPr>
            <a:endParaRPr lang="en-US" b="1" i="1" dirty="0">
              <a:solidFill>
                <a:srgbClr val="1BA098"/>
              </a:solidFill>
              <a:latin typeface="Trebuchet MS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</a:rPr>
              <a:t>COMUNITÀ </a:t>
            </a:r>
          </a:p>
          <a:p>
            <a:pPr algn="ctr">
              <a:lnSpc>
                <a:spcPct val="150000"/>
              </a:lnSpc>
            </a:pPr>
            <a:r>
              <a:rPr lang="en-U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itchFamily="34" charset="0"/>
              </a:rPr>
              <a:t>CHE CURA</a:t>
            </a:r>
            <a:endParaRPr lang="it-IT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1319B30-99C2-59BD-D6F1-960F0B3D0817}"/>
              </a:ext>
            </a:extLst>
          </p:cNvPr>
          <p:cNvSpPr txBox="1"/>
          <p:nvPr/>
        </p:nvSpPr>
        <p:spPr>
          <a:xfrm>
            <a:off x="165301" y="50798"/>
            <a:ext cx="1274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/>
              <a:t>POST FAZIONE</a:t>
            </a:r>
          </a:p>
        </p:txBody>
      </p:sp>
    </p:spTree>
    <p:extLst>
      <p:ext uri="{BB962C8B-B14F-4D97-AF65-F5344CB8AC3E}">
        <p14:creationId xmlns:p14="http://schemas.microsoft.com/office/powerpoint/2010/main" val="1640247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1846</TotalTime>
  <Words>2450</Words>
  <Application>Microsoft Macintosh PowerPoint</Application>
  <PresentationFormat>Presentazione su schermo (16:9)</PresentationFormat>
  <Paragraphs>391</Paragraphs>
  <Slides>43</Slides>
  <Notes>26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0" baseType="lpstr">
      <vt:lpstr>Aptos</vt:lpstr>
      <vt:lpstr>Arial</vt:lpstr>
      <vt:lpstr>Calibri</vt:lpstr>
      <vt:lpstr>Georgia</vt:lpstr>
      <vt:lpstr>Segoe UI</vt:lpstr>
      <vt:lpstr>Trebuchet MS</vt:lpstr>
      <vt:lpstr>Office Theme</vt:lpstr>
      <vt:lpstr>RE(L)AZIONI EVOLUTIVE</vt:lpstr>
      <vt:lpstr>AZIONE</vt:lpstr>
      <vt:lpstr>Una domanda che mi accompagna da quarant'anni</vt:lpstr>
      <vt:lpstr>I Club come sistemi viventi</vt:lpstr>
      <vt:lpstr>Che cos’è un Club  di Ecologia Familiare, Sociale, della Salute? </vt:lpstr>
      <vt:lpstr>Tre parole, tre visioni del mondo</vt:lpstr>
      <vt:lpstr>L'intuizione dell'ecologia familiare, relazionale</vt:lpstr>
      <vt:lpstr>Oltre gli stereotipi: mappe e territori La cura entra in rete</vt:lpstr>
      <vt:lpstr>Le retoriche che proteggono:  quattro figure ricorrenti</vt:lpstr>
      <vt:lpstr>Le imposture retoriche:  altre quattro figure</vt:lpstr>
      <vt:lpstr>La retorica dell’Omeostasi:                                ciò che è vivo diventa identità già definita</vt:lpstr>
      <vt:lpstr>INTERAZIONI … INTEGRAZIONI </vt:lpstr>
      <vt:lpstr>L'Ecologia della Cura</vt:lpstr>
      <vt:lpstr>Cosa osserviamo nei Club</vt:lpstr>
      <vt:lpstr>Cambiare sguardo</vt:lpstr>
      <vt:lpstr>UNA FRASE CHE ORIENTA IL CLUB</vt:lpstr>
      <vt:lpstr>Bateson: la persona esiste nelle connessioni</vt:lpstr>
      <vt:lpstr>Bateson e le storie dei Club "Questo mi ricorda una storia"</vt:lpstr>
      <vt:lpstr>Lacan: tra reale e ideale</vt:lpstr>
      <vt:lpstr>Il Club come spazio simbolico</vt:lpstr>
      <vt:lpstr>Squadernare l'Io</vt:lpstr>
      <vt:lpstr>Riconoscere la ferita</vt:lpstr>
      <vt:lpstr>Incorporare l'ombra</vt:lpstr>
      <vt:lpstr>C. G. JUNG — L'OMBRA</vt:lpstr>
      <vt:lpstr>ABBRACCIARE L'IMPERFEZIONE</vt:lpstr>
      <vt:lpstr>Dall'egologia all'ecologia partecipativa</vt:lpstr>
      <vt:lpstr>DALLA COMUNITÀ SERVITA  ALLA COMUNITÀ COMPETENTE</vt:lpstr>
      <vt:lpstr>La cura come competenza diffusa</vt:lpstr>
      <vt:lpstr>Coevolvere: cambiare insieme all'ambiente</vt:lpstr>
      <vt:lpstr>Il Club, con-Te-sto di apprendimento</vt:lpstr>
      <vt:lpstr>Dal reagire all'agire: Esserci</vt:lpstr>
      <vt:lpstr>LA SPERANZA COME POSSIBILITÀ  ·  EDGAR MORIN</vt:lpstr>
      <vt:lpstr>Dall'“io” al “noialtri”</vt:lpstr>
      <vt:lpstr>Dipende da noi: parola incarnata · Charles Péguy</vt:lpstr>
      <vt:lpstr>Vincent van Gogh: una pennellata incarnata</vt:lpstr>
      <vt:lpstr>Vincent van Gogh &amp; Charles Péguy</vt:lpstr>
      <vt:lpstr>Ecologia familiare, sociale, Ecologia della salute </vt:lpstr>
      <vt:lpstr>Coevolvere è prendersi cura</vt:lpstr>
      <vt:lpstr>Il Club: dalla ferita al futuro</vt:lpstr>
      <vt:lpstr>Noi siamo futuro quando siamo cura</vt:lpstr>
      <vt:lpstr>NOI SIAMO CURA</vt:lpstr>
      <vt:lpstr>Dal reagire all’agire VIVERE DA RISORTI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Antonino Trimarchi</dc:creator>
  <cp:lastModifiedBy>Antonino Trimarchi</cp:lastModifiedBy>
  <cp:revision>43</cp:revision>
  <dcterms:created xsi:type="dcterms:W3CDTF">2026-08-10T10:49:07Z</dcterms:created>
  <dcterms:modified xsi:type="dcterms:W3CDTF">2026-08-28T06:24:18Z</dcterms:modified>
</cp:coreProperties>
</file>