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0" r:id="rId3"/>
    <p:sldId id="257" r:id="rId4"/>
    <p:sldId id="258" r:id="rId5"/>
    <p:sldId id="259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2" r:id="rId16"/>
    <p:sldId id="274" r:id="rId17"/>
    <p:sldId id="270" r:id="rId18"/>
    <p:sldId id="271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9" r:id="rId27"/>
    <p:sldId id="290" r:id="rId28"/>
    <p:sldId id="281" r:id="rId29"/>
    <p:sldId id="282" r:id="rId30"/>
    <p:sldId id="286" r:id="rId31"/>
    <p:sldId id="287" r:id="rId32"/>
    <p:sldId id="284" r:id="rId33"/>
    <p:sldId id="288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7B31E-AC55-4ADA-AD7F-BA0920282AC3}" v="29" dt="2026-05-08T08:54:05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19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608" y="184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660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o Farina" userId="eda88081e72fb66d" providerId="LiveId" clId="{E8D8732E-414C-4C67-A686-DEBC38B3827A}"/>
    <pc:docChg chg="custSel addSld delSld modSld sldOrd">
      <pc:chgData name="Francesco Farina" userId="eda88081e72fb66d" providerId="LiveId" clId="{E8D8732E-414C-4C67-A686-DEBC38B3827A}" dt="2026-05-08T08:57:49.652" v="1585" actId="20577"/>
      <pc:docMkLst>
        <pc:docMk/>
      </pc:docMkLst>
      <pc:sldChg chg="modSp mod">
        <pc:chgData name="Francesco Farina" userId="eda88081e72fb66d" providerId="LiveId" clId="{E8D8732E-414C-4C67-A686-DEBC38B3827A}" dt="2026-05-08T07:55:28.861" v="464" actId="255"/>
        <pc:sldMkLst>
          <pc:docMk/>
          <pc:sldMk cId="1804401722" sldId="262"/>
        </pc:sldMkLst>
        <pc:spChg chg="mod">
          <ac:chgData name="Francesco Farina" userId="eda88081e72fb66d" providerId="LiveId" clId="{E8D8732E-414C-4C67-A686-DEBC38B3827A}" dt="2026-05-08T07:55:28.861" v="464" actId="255"/>
          <ac:spMkLst>
            <pc:docMk/>
            <pc:sldMk cId="1804401722" sldId="262"/>
            <ac:spMk id="3" creationId="{47EFB3C2-E782-DBF2-FDBC-3A4CD23B6701}"/>
          </ac:spMkLst>
        </pc:spChg>
      </pc:sldChg>
      <pc:sldChg chg="modSp mod">
        <pc:chgData name="Francesco Farina" userId="eda88081e72fb66d" providerId="LiveId" clId="{E8D8732E-414C-4C67-A686-DEBC38B3827A}" dt="2026-05-08T07:55:54.071" v="465" actId="255"/>
        <pc:sldMkLst>
          <pc:docMk/>
          <pc:sldMk cId="828865260" sldId="263"/>
        </pc:sldMkLst>
        <pc:spChg chg="mod">
          <ac:chgData name="Francesco Farina" userId="eda88081e72fb66d" providerId="LiveId" clId="{E8D8732E-414C-4C67-A686-DEBC38B3827A}" dt="2026-05-08T07:55:54.071" v="465" actId="255"/>
          <ac:spMkLst>
            <pc:docMk/>
            <pc:sldMk cId="828865260" sldId="263"/>
            <ac:spMk id="3" creationId="{E69C6472-18E5-ADCE-17C5-B35454C614AB}"/>
          </ac:spMkLst>
        </pc:spChg>
      </pc:sldChg>
      <pc:sldChg chg="modSp mod">
        <pc:chgData name="Francesco Farina" userId="eda88081e72fb66d" providerId="LiveId" clId="{E8D8732E-414C-4C67-A686-DEBC38B3827A}" dt="2026-05-08T07:56:17.883" v="466" actId="255"/>
        <pc:sldMkLst>
          <pc:docMk/>
          <pc:sldMk cId="1563534368" sldId="264"/>
        </pc:sldMkLst>
        <pc:spChg chg="mod">
          <ac:chgData name="Francesco Farina" userId="eda88081e72fb66d" providerId="LiveId" clId="{E8D8732E-414C-4C67-A686-DEBC38B3827A}" dt="2026-05-08T07:56:17.883" v="466" actId="255"/>
          <ac:spMkLst>
            <pc:docMk/>
            <pc:sldMk cId="1563534368" sldId="264"/>
            <ac:spMk id="3" creationId="{98E994D2-B6C4-160A-BBC0-B0FDBE1592EC}"/>
          </ac:spMkLst>
        </pc:spChg>
      </pc:sldChg>
      <pc:sldChg chg="modSp mod">
        <pc:chgData name="Francesco Farina" userId="eda88081e72fb66d" providerId="LiveId" clId="{E8D8732E-414C-4C67-A686-DEBC38B3827A}" dt="2026-05-08T07:57:15.497" v="471" actId="255"/>
        <pc:sldMkLst>
          <pc:docMk/>
          <pc:sldMk cId="1442409760" sldId="265"/>
        </pc:sldMkLst>
        <pc:spChg chg="mod">
          <ac:chgData name="Francesco Farina" userId="eda88081e72fb66d" providerId="LiveId" clId="{E8D8732E-414C-4C67-A686-DEBC38B3827A}" dt="2026-05-08T07:57:15.497" v="471" actId="255"/>
          <ac:spMkLst>
            <pc:docMk/>
            <pc:sldMk cId="1442409760" sldId="265"/>
            <ac:spMk id="3" creationId="{80560EE1-3950-17B9-A8AE-B381E4DAEFDD}"/>
          </ac:spMkLst>
        </pc:spChg>
      </pc:sldChg>
      <pc:sldChg chg="modSp mod">
        <pc:chgData name="Francesco Farina" userId="eda88081e72fb66d" providerId="LiveId" clId="{E8D8732E-414C-4C67-A686-DEBC38B3827A}" dt="2026-05-08T07:57:35.522" v="473" actId="20577"/>
        <pc:sldMkLst>
          <pc:docMk/>
          <pc:sldMk cId="1041500184" sldId="266"/>
        </pc:sldMkLst>
        <pc:spChg chg="mod">
          <ac:chgData name="Francesco Farina" userId="eda88081e72fb66d" providerId="LiveId" clId="{E8D8732E-414C-4C67-A686-DEBC38B3827A}" dt="2026-05-08T07:57:35.522" v="473" actId="20577"/>
          <ac:spMkLst>
            <pc:docMk/>
            <pc:sldMk cId="1041500184" sldId="266"/>
            <ac:spMk id="3" creationId="{A292DAE1-9B3F-6CD3-A568-D0399F19AF76}"/>
          </ac:spMkLst>
        </pc:spChg>
      </pc:sldChg>
      <pc:sldChg chg="modSp mod">
        <pc:chgData name="Francesco Farina" userId="eda88081e72fb66d" providerId="LiveId" clId="{E8D8732E-414C-4C67-A686-DEBC38B3827A}" dt="2026-05-08T07:58:10.945" v="474" actId="255"/>
        <pc:sldMkLst>
          <pc:docMk/>
          <pc:sldMk cId="3894443294" sldId="267"/>
        </pc:sldMkLst>
        <pc:spChg chg="mod">
          <ac:chgData name="Francesco Farina" userId="eda88081e72fb66d" providerId="LiveId" clId="{E8D8732E-414C-4C67-A686-DEBC38B3827A}" dt="2026-05-08T07:58:10.945" v="474" actId="255"/>
          <ac:spMkLst>
            <pc:docMk/>
            <pc:sldMk cId="3894443294" sldId="267"/>
            <ac:spMk id="3" creationId="{2A571A2F-E7E1-C439-7F8B-26968C98240A}"/>
          </ac:spMkLst>
        </pc:spChg>
      </pc:sldChg>
      <pc:sldChg chg="modSp mod">
        <pc:chgData name="Francesco Farina" userId="eda88081e72fb66d" providerId="LiveId" clId="{E8D8732E-414C-4C67-A686-DEBC38B3827A}" dt="2026-05-08T07:59:41.487" v="482" actId="113"/>
        <pc:sldMkLst>
          <pc:docMk/>
          <pc:sldMk cId="3423651040" sldId="269"/>
        </pc:sldMkLst>
        <pc:spChg chg="mod">
          <ac:chgData name="Francesco Farina" userId="eda88081e72fb66d" providerId="LiveId" clId="{E8D8732E-414C-4C67-A686-DEBC38B3827A}" dt="2026-05-08T07:59:41.487" v="482" actId="113"/>
          <ac:spMkLst>
            <pc:docMk/>
            <pc:sldMk cId="3423651040" sldId="269"/>
            <ac:spMk id="3" creationId="{AAE66270-84F6-6D2F-0EF9-E1AB6AC45F09}"/>
          </ac:spMkLst>
        </pc:spChg>
      </pc:sldChg>
      <pc:sldChg chg="modSp mod">
        <pc:chgData name="Francesco Farina" userId="eda88081e72fb66d" providerId="LiveId" clId="{E8D8732E-414C-4C67-A686-DEBC38B3827A}" dt="2026-05-08T08:01:10.362" v="496" actId="20577"/>
        <pc:sldMkLst>
          <pc:docMk/>
          <pc:sldMk cId="992847055" sldId="270"/>
        </pc:sldMkLst>
        <pc:spChg chg="mod">
          <ac:chgData name="Francesco Farina" userId="eda88081e72fb66d" providerId="LiveId" clId="{E8D8732E-414C-4C67-A686-DEBC38B3827A}" dt="2026-05-08T08:01:10.362" v="496" actId="20577"/>
          <ac:spMkLst>
            <pc:docMk/>
            <pc:sldMk cId="992847055" sldId="270"/>
            <ac:spMk id="3" creationId="{44B6FAED-62F6-4E38-4AD9-2A7D9B723CAE}"/>
          </ac:spMkLst>
        </pc:spChg>
      </pc:sldChg>
      <pc:sldChg chg="modSp mod">
        <pc:chgData name="Francesco Farina" userId="eda88081e72fb66d" providerId="LiveId" clId="{E8D8732E-414C-4C67-A686-DEBC38B3827A}" dt="2026-05-08T08:02:18.572" v="520" actId="20577"/>
        <pc:sldMkLst>
          <pc:docMk/>
          <pc:sldMk cId="2874914327" sldId="271"/>
        </pc:sldMkLst>
        <pc:spChg chg="mod">
          <ac:chgData name="Francesco Farina" userId="eda88081e72fb66d" providerId="LiveId" clId="{E8D8732E-414C-4C67-A686-DEBC38B3827A}" dt="2026-05-08T08:01:33.222" v="500" actId="20577"/>
          <ac:spMkLst>
            <pc:docMk/>
            <pc:sldMk cId="2874914327" sldId="271"/>
            <ac:spMk id="2" creationId="{A794F745-0815-C674-73BE-568CDC8C9E1E}"/>
          </ac:spMkLst>
        </pc:spChg>
        <pc:spChg chg="mod">
          <ac:chgData name="Francesco Farina" userId="eda88081e72fb66d" providerId="LiveId" clId="{E8D8732E-414C-4C67-A686-DEBC38B3827A}" dt="2026-05-08T08:02:18.572" v="520" actId="20577"/>
          <ac:spMkLst>
            <pc:docMk/>
            <pc:sldMk cId="2874914327" sldId="271"/>
            <ac:spMk id="3" creationId="{8964DF25-AFA8-E44B-43A1-1D3C082E40C4}"/>
          </ac:spMkLst>
        </pc:spChg>
      </pc:sldChg>
      <pc:sldChg chg="modSp mod">
        <pc:chgData name="Francesco Farina" userId="eda88081e72fb66d" providerId="LiveId" clId="{E8D8732E-414C-4C67-A686-DEBC38B3827A}" dt="2026-05-08T08:00:01.190" v="483" actId="255"/>
        <pc:sldMkLst>
          <pc:docMk/>
          <pc:sldMk cId="2579502027" sldId="272"/>
        </pc:sldMkLst>
        <pc:spChg chg="mod">
          <ac:chgData name="Francesco Farina" userId="eda88081e72fb66d" providerId="LiveId" clId="{E8D8732E-414C-4C67-A686-DEBC38B3827A}" dt="2026-05-08T08:00:01.190" v="483" actId="255"/>
          <ac:spMkLst>
            <pc:docMk/>
            <pc:sldMk cId="2579502027" sldId="272"/>
            <ac:spMk id="3" creationId="{E9CAAA3D-5F01-46DC-5CA2-E2E072E62294}"/>
          </ac:spMkLst>
        </pc:spChg>
      </pc:sldChg>
      <pc:sldChg chg="modSp mod">
        <pc:chgData name="Francesco Farina" userId="eda88081e72fb66d" providerId="LiveId" clId="{E8D8732E-414C-4C67-A686-DEBC38B3827A}" dt="2026-05-08T08:00:23.007" v="487" actId="5793"/>
        <pc:sldMkLst>
          <pc:docMk/>
          <pc:sldMk cId="2632233973" sldId="274"/>
        </pc:sldMkLst>
        <pc:spChg chg="mod">
          <ac:chgData name="Francesco Farina" userId="eda88081e72fb66d" providerId="LiveId" clId="{E8D8732E-414C-4C67-A686-DEBC38B3827A}" dt="2026-05-08T08:00:23.007" v="487" actId="5793"/>
          <ac:spMkLst>
            <pc:docMk/>
            <pc:sldMk cId="2632233973" sldId="274"/>
            <ac:spMk id="3" creationId="{10E0FB8C-C0AE-D4D6-1B41-F0E00F726D1F}"/>
          </ac:spMkLst>
        </pc:spChg>
      </pc:sldChg>
      <pc:sldChg chg="modSp mod">
        <pc:chgData name="Francesco Farina" userId="eda88081e72fb66d" providerId="LiveId" clId="{E8D8732E-414C-4C67-A686-DEBC38B3827A}" dt="2026-05-08T08:05:23.183" v="607" actId="20577"/>
        <pc:sldMkLst>
          <pc:docMk/>
          <pc:sldMk cId="1930022661" sldId="278"/>
        </pc:sldMkLst>
        <pc:spChg chg="mod">
          <ac:chgData name="Francesco Farina" userId="eda88081e72fb66d" providerId="LiveId" clId="{E8D8732E-414C-4C67-A686-DEBC38B3827A}" dt="2026-05-08T08:05:23.183" v="607" actId="20577"/>
          <ac:spMkLst>
            <pc:docMk/>
            <pc:sldMk cId="1930022661" sldId="278"/>
            <ac:spMk id="3" creationId="{3ED7E231-426E-3D13-62FE-BAE88E5CD901}"/>
          </ac:spMkLst>
        </pc:spChg>
      </pc:sldChg>
      <pc:sldChg chg="modSp mod">
        <pc:chgData name="Francesco Farina" userId="eda88081e72fb66d" providerId="LiveId" clId="{E8D8732E-414C-4C67-A686-DEBC38B3827A}" dt="2026-05-08T08:17:03.498" v="845" actId="20577"/>
        <pc:sldMkLst>
          <pc:docMk/>
          <pc:sldMk cId="3487662821" sldId="280"/>
        </pc:sldMkLst>
        <pc:spChg chg="mod">
          <ac:chgData name="Francesco Farina" userId="eda88081e72fb66d" providerId="LiveId" clId="{E8D8732E-414C-4C67-A686-DEBC38B3827A}" dt="2026-05-08T08:07:15.343" v="611"/>
          <ac:spMkLst>
            <pc:docMk/>
            <pc:sldMk cId="3487662821" sldId="280"/>
            <ac:spMk id="2" creationId="{538D9F97-34F2-6742-75E5-7F6263F61E26}"/>
          </ac:spMkLst>
        </pc:spChg>
        <pc:spChg chg="mod">
          <ac:chgData name="Francesco Farina" userId="eda88081e72fb66d" providerId="LiveId" clId="{E8D8732E-414C-4C67-A686-DEBC38B3827A}" dt="2026-05-08T08:17:03.498" v="845" actId="20577"/>
          <ac:spMkLst>
            <pc:docMk/>
            <pc:sldMk cId="3487662821" sldId="280"/>
            <ac:spMk id="3" creationId="{9AC29238-00EA-B6C2-264F-172FCFAE1D1B}"/>
          </ac:spMkLst>
        </pc:spChg>
      </pc:sldChg>
      <pc:sldChg chg="modSp mod ord">
        <pc:chgData name="Francesco Farina" userId="eda88081e72fb66d" providerId="LiveId" clId="{E8D8732E-414C-4C67-A686-DEBC38B3827A}" dt="2026-05-07T15:28:35.432" v="117" actId="5793"/>
        <pc:sldMkLst>
          <pc:docMk/>
          <pc:sldMk cId="3467873836" sldId="281"/>
        </pc:sldMkLst>
        <pc:spChg chg="mod">
          <ac:chgData name="Francesco Farina" userId="eda88081e72fb66d" providerId="LiveId" clId="{E8D8732E-414C-4C67-A686-DEBC38B3827A}" dt="2026-05-07T15:26:30.233" v="87" actId="207"/>
          <ac:spMkLst>
            <pc:docMk/>
            <pc:sldMk cId="3467873836" sldId="281"/>
            <ac:spMk id="2" creationId="{EA35D134-6410-6A0D-5FCE-F38DF1EA4B3C}"/>
          </ac:spMkLst>
        </pc:spChg>
        <pc:spChg chg="mod">
          <ac:chgData name="Francesco Farina" userId="eda88081e72fb66d" providerId="LiveId" clId="{E8D8732E-414C-4C67-A686-DEBC38B3827A}" dt="2026-05-07T15:28:35.432" v="117" actId="5793"/>
          <ac:spMkLst>
            <pc:docMk/>
            <pc:sldMk cId="3467873836" sldId="281"/>
            <ac:spMk id="3" creationId="{6B6168A6-6D15-09B0-DA7F-FC2D4E8EFB72}"/>
          </ac:spMkLst>
        </pc:spChg>
      </pc:sldChg>
      <pc:sldChg chg="modSp mod">
        <pc:chgData name="Francesco Farina" userId="eda88081e72fb66d" providerId="LiveId" clId="{E8D8732E-414C-4C67-A686-DEBC38B3827A}" dt="2026-05-08T08:21:33.438" v="986" actId="20577"/>
        <pc:sldMkLst>
          <pc:docMk/>
          <pc:sldMk cId="2642183473" sldId="282"/>
        </pc:sldMkLst>
        <pc:spChg chg="mod">
          <ac:chgData name="Francesco Farina" userId="eda88081e72fb66d" providerId="LiveId" clId="{E8D8732E-414C-4C67-A686-DEBC38B3827A}" dt="2026-05-07T15:29:06.419" v="120" actId="207"/>
          <ac:spMkLst>
            <pc:docMk/>
            <pc:sldMk cId="2642183473" sldId="282"/>
            <ac:spMk id="2" creationId="{EB5869DC-D71F-9ABB-255C-66BC6EFE06E2}"/>
          </ac:spMkLst>
        </pc:spChg>
        <pc:spChg chg="mod">
          <ac:chgData name="Francesco Farina" userId="eda88081e72fb66d" providerId="LiveId" clId="{E8D8732E-414C-4C67-A686-DEBC38B3827A}" dt="2026-05-08T08:21:33.438" v="986" actId="20577"/>
          <ac:spMkLst>
            <pc:docMk/>
            <pc:sldMk cId="2642183473" sldId="282"/>
            <ac:spMk id="3" creationId="{408A5828-C9BD-8E50-D3E5-D3CA9697120B}"/>
          </ac:spMkLst>
        </pc:spChg>
      </pc:sldChg>
      <pc:sldChg chg="del">
        <pc:chgData name="Francesco Farina" userId="eda88081e72fb66d" providerId="LiveId" clId="{E8D8732E-414C-4C67-A686-DEBC38B3827A}" dt="2026-05-07T15:31:30.692" v="211" actId="2696"/>
        <pc:sldMkLst>
          <pc:docMk/>
          <pc:sldMk cId="2090920567" sldId="283"/>
        </pc:sldMkLst>
      </pc:sldChg>
      <pc:sldChg chg="modSp mod">
        <pc:chgData name="Francesco Farina" userId="eda88081e72fb66d" providerId="LiveId" clId="{E8D8732E-414C-4C67-A686-DEBC38B3827A}" dt="2026-05-08T08:57:49.652" v="1585" actId="20577"/>
        <pc:sldMkLst>
          <pc:docMk/>
          <pc:sldMk cId="3427829363" sldId="284"/>
        </pc:sldMkLst>
        <pc:spChg chg="mod">
          <ac:chgData name="Francesco Farina" userId="eda88081e72fb66d" providerId="LiveId" clId="{E8D8732E-414C-4C67-A686-DEBC38B3827A}" dt="2026-05-08T08:33:02.369" v="1084" actId="21"/>
          <ac:spMkLst>
            <pc:docMk/>
            <pc:sldMk cId="3427829363" sldId="284"/>
            <ac:spMk id="2" creationId="{A216804E-1CCB-EE10-C624-09DF4807C3E4}"/>
          </ac:spMkLst>
        </pc:spChg>
        <pc:spChg chg="mod">
          <ac:chgData name="Francesco Farina" userId="eda88081e72fb66d" providerId="LiveId" clId="{E8D8732E-414C-4C67-A686-DEBC38B3827A}" dt="2026-05-08T08:57:49.652" v="1585" actId="20577"/>
          <ac:spMkLst>
            <pc:docMk/>
            <pc:sldMk cId="3427829363" sldId="284"/>
            <ac:spMk id="3" creationId="{509A924F-6D61-253D-5FED-EE8A943C7F8C}"/>
          </ac:spMkLst>
        </pc:spChg>
      </pc:sldChg>
      <pc:sldChg chg="addSp del">
        <pc:chgData name="Francesco Farina" userId="eda88081e72fb66d" providerId="LiveId" clId="{E8D8732E-414C-4C67-A686-DEBC38B3827A}" dt="2026-05-07T15:15:02.581" v="1" actId="2696"/>
        <pc:sldMkLst>
          <pc:docMk/>
          <pc:sldMk cId="341641877" sldId="285"/>
        </pc:sldMkLst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5" creationId="{3A439431-1C11-EA34-8ECD-B96AB5182988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7" creationId="{05CADD88-5971-422A-9606-FC89440D5FC3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8" creationId="{8C02D5F3-F0D7-3E44-600B-45D76FF83375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1" creationId="{C069F5FC-2D5F-1681-1700-B0CF170BB8DA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2" creationId="{C1976062-E2D4-9FFB-3F12-8D9FD0A11355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4" creationId="{E33577D2-15CD-D188-14A0-3735FDB5C205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5" creationId="{20DDE4A7-BC86-7852-28AE-9095808F36E8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6" creationId="{E54C2DF5-1752-F786-D2B8-8A049B503F5F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7" creationId="{5D89E7B4-D0F7-35EE-D398-0539580DA67D}"/>
          </ac:spMkLst>
        </pc:spChg>
        <pc:spChg chg="add">
          <ac:chgData name="Francesco Farina" userId="eda88081e72fb66d" providerId="LiveId" clId="{E8D8732E-414C-4C67-A686-DEBC38B3827A}" dt="2026-05-07T15:14:03.041" v="0"/>
          <ac:spMkLst>
            <pc:docMk/>
            <pc:sldMk cId="341641877" sldId="285"/>
            <ac:spMk id="19" creationId="{A833C004-0797-5692-8867-2F8C9331E576}"/>
          </ac:spMkLst>
        </pc:spChg>
      </pc:sldChg>
      <pc:sldChg chg="modSp mod">
        <pc:chgData name="Francesco Farina" userId="eda88081e72fb66d" providerId="LiveId" clId="{E8D8732E-414C-4C67-A686-DEBC38B3827A}" dt="2026-05-08T08:22:15.591" v="1004" actId="20577"/>
        <pc:sldMkLst>
          <pc:docMk/>
          <pc:sldMk cId="3628392896" sldId="286"/>
        </pc:sldMkLst>
        <pc:spChg chg="mod">
          <ac:chgData name="Francesco Farina" userId="eda88081e72fb66d" providerId="LiveId" clId="{E8D8732E-414C-4C67-A686-DEBC38B3827A}" dt="2026-05-08T08:22:15.591" v="1004" actId="20577"/>
          <ac:spMkLst>
            <pc:docMk/>
            <pc:sldMk cId="3628392896" sldId="286"/>
            <ac:spMk id="3" creationId="{FE84A4CE-EBF1-E097-107D-D14B6ACF3A81}"/>
          </ac:spMkLst>
        </pc:spChg>
      </pc:sldChg>
      <pc:sldChg chg="modSp mod">
        <pc:chgData name="Francesco Farina" userId="eda88081e72fb66d" providerId="LiveId" clId="{E8D8732E-414C-4C67-A686-DEBC38B3827A}" dt="2026-05-08T08:29:39.761" v="1078" actId="114"/>
        <pc:sldMkLst>
          <pc:docMk/>
          <pc:sldMk cId="2067802628" sldId="287"/>
        </pc:sldMkLst>
        <pc:spChg chg="mod">
          <ac:chgData name="Francesco Farina" userId="eda88081e72fb66d" providerId="LiveId" clId="{E8D8732E-414C-4C67-A686-DEBC38B3827A}" dt="2026-05-08T08:27:26.659" v="1041" actId="20577"/>
          <ac:spMkLst>
            <pc:docMk/>
            <pc:sldMk cId="2067802628" sldId="287"/>
            <ac:spMk id="2" creationId="{C93EEC02-943C-BD53-A477-0679238DC142}"/>
          </ac:spMkLst>
        </pc:spChg>
        <pc:spChg chg="mod">
          <ac:chgData name="Francesco Farina" userId="eda88081e72fb66d" providerId="LiveId" clId="{E8D8732E-414C-4C67-A686-DEBC38B3827A}" dt="2026-05-08T08:29:39.761" v="1078" actId="114"/>
          <ac:spMkLst>
            <pc:docMk/>
            <pc:sldMk cId="2067802628" sldId="287"/>
            <ac:spMk id="3" creationId="{F014F026-7CD1-8FE5-3B2E-BC38FB0CCBD5}"/>
          </ac:spMkLst>
        </pc:spChg>
      </pc:sldChg>
      <pc:sldChg chg="modSp mod">
        <pc:chgData name="Francesco Farina" userId="eda88081e72fb66d" providerId="LiveId" clId="{E8D8732E-414C-4C67-A686-DEBC38B3827A}" dt="2026-05-08T08:44:21.966" v="1247" actId="20577"/>
        <pc:sldMkLst>
          <pc:docMk/>
          <pc:sldMk cId="2936499245" sldId="288"/>
        </pc:sldMkLst>
        <pc:spChg chg="mod">
          <ac:chgData name="Francesco Farina" userId="eda88081e72fb66d" providerId="LiveId" clId="{E8D8732E-414C-4C67-A686-DEBC38B3827A}" dt="2026-05-08T08:33:10.850" v="1086" actId="27636"/>
          <ac:spMkLst>
            <pc:docMk/>
            <pc:sldMk cId="2936499245" sldId="288"/>
            <ac:spMk id="2" creationId="{E6214C33-3200-148C-D099-3597DC8D6BCC}"/>
          </ac:spMkLst>
        </pc:spChg>
        <pc:spChg chg="mod">
          <ac:chgData name="Francesco Farina" userId="eda88081e72fb66d" providerId="LiveId" clId="{E8D8732E-414C-4C67-A686-DEBC38B3827A}" dt="2026-05-08T08:44:21.966" v="1247" actId="20577"/>
          <ac:spMkLst>
            <pc:docMk/>
            <pc:sldMk cId="2936499245" sldId="288"/>
            <ac:spMk id="3" creationId="{2CC8BB9A-1BEC-0473-472B-FC9FBF09570E}"/>
          </ac:spMkLst>
        </pc:spChg>
      </pc:sldChg>
      <pc:sldChg chg="modSp new mod">
        <pc:chgData name="Francesco Farina" userId="eda88081e72fb66d" providerId="LiveId" clId="{E8D8732E-414C-4C67-A686-DEBC38B3827A}" dt="2026-05-08T08:18:26.637" v="884" actId="20577"/>
        <pc:sldMkLst>
          <pc:docMk/>
          <pc:sldMk cId="1042286719" sldId="289"/>
        </pc:sldMkLst>
        <pc:spChg chg="mod">
          <ac:chgData name="Francesco Farina" userId="eda88081e72fb66d" providerId="LiveId" clId="{E8D8732E-414C-4C67-A686-DEBC38B3827A}" dt="2026-05-07T15:16:41.418" v="6" actId="207"/>
          <ac:spMkLst>
            <pc:docMk/>
            <pc:sldMk cId="1042286719" sldId="289"/>
            <ac:spMk id="2" creationId="{00765C1B-7C04-5748-C0FB-42C12B2A60B6}"/>
          </ac:spMkLst>
        </pc:spChg>
        <pc:spChg chg="mod">
          <ac:chgData name="Francesco Farina" userId="eda88081e72fb66d" providerId="LiveId" clId="{E8D8732E-414C-4C67-A686-DEBC38B3827A}" dt="2026-05-08T08:18:26.637" v="884" actId="20577"/>
          <ac:spMkLst>
            <pc:docMk/>
            <pc:sldMk cId="1042286719" sldId="289"/>
            <ac:spMk id="3" creationId="{CA9FE227-9D59-3D1C-BD8B-DA03CD812C7D}"/>
          </ac:spMkLst>
        </pc:spChg>
      </pc:sldChg>
      <pc:sldChg chg="modSp new mod">
        <pc:chgData name="Francesco Farina" userId="eda88081e72fb66d" providerId="LiveId" clId="{E8D8732E-414C-4C67-A686-DEBC38B3827A}" dt="2026-05-08T08:18:55.776" v="885" actId="114"/>
        <pc:sldMkLst>
          <pc:docMk/>
          <pc:sldMk cId="1542059690" sldId="290"/>
        </pc:sldMkLst>
        <pc:spChg chg="mod">
          <ac:chgData name="Francesco Farina" userId="eda88081e72fb66d" providerId="LiveId" clId="{E8D8732E-414C-4C67-A686-DEBC38B3827A}" dt="2026-05-07T15:23:06.331" v="70" actId="207"/>
          <ac:spMkLst>
            <pc:docMk/>
            <pc:sldMk cId="1542059690" sldId="290"/>
            <ac:spMk id="2" creationId="{8627D0EE-E2AD-EEDC-9928-FEB7F8E80F12}"/>
          </ac:spMkLst>
        </pc:spChg>
        <pc:spChg chg="mod">
          <ac:chgData name="Francesco Farina" userId="eda88081e72fb66d" providerId="LiveId" clId="{E8D8732E-414C-4C67-A686-DEBC38B3827A}" dt="2026-05-08T08:18:55.776" v="885" actId="114"/>
          <ac:spMkLst>
            <pc:docMk/>
            <pc:sldMk cId="1542059690" sldId="290"/>
            <ac:spMk id="3" creationId="{EE7914D0-A911-51D4-D26D-3348FA28F8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70517-CB69-4DE3-8016-C04067B237D3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A9FA3-5620-4249-B2BD-0948D4E620A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099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A9FA3-5620-4249-B2BD-0948D4E620A9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15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A9FA3-5620-4249-B2BD-0948D4E620A9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3923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09F609-604C-91AD-A5C2-9B876008D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1AC1C6D-C8DD-4CA3-5295-55F53B3F0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1F66F6-F616-D91F-E054-DF172D73E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42510D-BEA4-A2DC-532E-1E3B4B6D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67F57F-F1EA-F060-39A4-1E5B506E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20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1368BA-E05A-20E4-0813-4344C25AE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6BFBCF-E69E-B049-D476-FC6406AB2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F52905-BB74-9227-26AC-4286C75F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2A20DE-C574-AE39-3444-7D3BC4500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E888A3-5D29-0AFE-9CD7-9A684CA9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27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F23051-EAC1-004C-DF76-9542E902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0033CFD-7116-0302-8338-FF45B3127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252B39-866C-918D-0418-44B9EAEB6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664A6D-FBE7-8AB1-2FEE-5539A13F0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762858-0A5D-74FD-8154-C0DFA0B8E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382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D25C57-383F-0DCE-CDBE-D416574B2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4D4604-4680-A7AC-157F-1E1F20ADA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13B1043-924E-0AE2-6F5E-512C07503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BAE56C-8F0F-50AB-736A-EB41AD355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E4E2A0-D0A1-C6EE-A3D7-365B332CF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8A8EBD4-5DF2-BD94-7798-D1603DE12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8232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682846-619D-3080-2719-ED149808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CA8591C-8BC2-CA10-10FD-342BE46C7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8054D44-16FD-6CB9-0EBF-8D7B71E84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07B30C6-C767-6E1A-413E-1DC5E9D06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AB8FED9-2737-28CD-A1A9-D3BB6242CD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3898749-1914-F4F9-2E96-B19D10EF1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36B273-23DC-16DC-ACA4-1E70818F2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35BBBC9-51AF-0D2F-5310-F69903742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75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711550-6B7B-75D1-19A2-B6CAEFAB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2AE618-22B3-500B-C6B2-01604107A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226E037-4B28-2EEC-C402-ECD5698A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34D7F8-1A3A-0FEB-58BF-C9E11BCA5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8968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F303EC1-2418-C5BD-D01E-0574CCC11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6CBBAEB-EC34-98B9-7D90-2A0F1355D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DCE0C5-EE0B-C6C2-4526-43C0D860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2539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C94C21-38AB-96F5-54C4-EB92CB3E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9F41B1-B178-C863-AAFA-F9268E5D5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646E17B-D538-C719-3F9D-2A2D9BF52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3DF8FBE-8C10-3861-594B-97221F4A8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889E2E-4B98-E3FC-A189-6CEA1FB22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2489E7-774B-638A-12B9-759CEEE0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354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61231C-61D5-DAB6-510B-79A2C8237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D453AEA-EB84-B981-5389-0525271A1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B8207DE-6A22-25B2-27F3-76F170103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3C30B69-6B00-4EB3-FCE7-1C1DE50B8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DE454B4-ABD4-6773-26B4-AB7FFB6A3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6ACFEB-7861-8932-AC1F-2020E3AE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31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472D09-7623-D6E0-8D01-E2E189D4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47FB0F9-70A1-C385-089A-C12D1BA58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6AA397-3B31-9E39-D0D0-650F42E74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8378D7-2BB3-2B6C-C754-F6BAC3173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D61D7C-405F-73BE-C8C9-561DBBB6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38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492F559-B603-EA38-AB3D-1060FDEAE9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4B0336-0486-7D12-6A21-8B72A2470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879B60-41B6-82F2-3A44-5023096DF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D388E0-AB03-94C0-90EF-E6630E283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67511B-56DD-FCAA-AC50-33F5A443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35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8CF6140-7146-54AA-5AD4-8D9440FA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AE33A6-C9CD-056E-BA99-FE5B4A93B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8B4B55-ABB5-2520-0161-0D16604D47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7EF96-202D-4303-90F3-0239A244BCE5}" type="datetimeFigureOut">
              <a:rPr lang="it-IT" smtClean="0"/>
              <a:t>18/05/26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B2C251-98F1-FDE1-C359-1BD8689F4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771D88-B945-8584-7D59-04AFC5912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494087-D7EA-443E-B0B2-CD32F599BE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978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9F96BE-88B8-ED17-4BA3-6BCEC1723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64847"/>
          </a:xfrm>
        </p:spPr>
        <p:txBody>
          <a:bodyPr>
            <a:normAutofit fontScale="90000"/>
          </a:bodyPr>
          <a:lstStyle/>
          <a:p>
            <a:r>
              <a:rPr lang="it-IT" sz="7200" i="1" dirty="0"/>
              <a:t>LA SCUOLA ITALIANA E LE SUE METAFORE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D903D90-4851-E226-C976-2EC72C5B1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7192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it-IT" dirty="0"/>
              <a:t>Intervento di Francesco Farina</a:t>
            </a:r>
          </a:p>
          <a:p>
            <a:endParaRPr lang="it-IT" dirty="0"/>
          </a:p>
          <a:p>
            <a:r>
              <a:rPr lang="it-IT" dirty="0"/>
              <a:t>Seminario nazionale del Circolo Bateson </a:t>
            </a:r>
          </a:p>
          <a:p>
            <a:r>
              <a:rPr lang="it-IT" dirty="0"/>
              <a:t>9 maggio 2026</a:t>
            </a:r>
          </a:p>
        </p:txBody>
      </p:sp>
    </p:spTree>
    <p:extLst>
      <p:ext uri="{BB962C8B-B14F-4D97-AF65-F5344CB8AC3E}">
        <p14:creationId xmlns:p14="http://schemas.microsoft.com/office/powerpoint/2010/main" val="196378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8621A6-3FDA-64E0-74C2-34EF03AF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TUTTE LE SCIENZE HANNO BISOGNO DI METAFORE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B14D00-D7EE-6EFF-7CA8-36A504C19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r>
              <a:rPr lang="it-IT" dirty="0"/>
              <a:t>metafore che mediante un’immagine fisica, rendano comprensibili i concetti astratti che altrimenti sarebbero espressi solo da formule matematiche, i mondi invisibili dell’infinitamente piccolo e dell’infinitamente grande.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794027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285652-0A16-DDB4-291B-6292A0586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METAFORA SCELTA RIVELA LA VISIONE CHE SI HA DEL MONDO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DA3123-7D56-6FA4-DBCC-B0203EE6D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Newton e i fisici del XVII secolo vedevano il cosmo come un </a:t>
            </a:r>
            <a:r>
              <a:rPr lang="it-IT" i="1" dirty="0"/>
              <a:t>Grande Orologio </a:t>
            </a:r>
            <a:r>
              <a:rPr lang="it-IT" dirty="0"/>
              <a:t>caricato dal </a:t>
            </a:r>
            <a:r>
              <a:rPr lang="it-IT" i="1" dirty="0"/>
              <a:t>Grande Orologiaio</a:t>
            </a:r>
          </a:p>
          <a:p>
            <a:r>
              <a:rPr lang="it-IT" dirty="0"/>
              <a:t>quando Einstein disse </a:t>
            </a:r>
            <a:r>
              <a:rPr lang="it-IT" i="1" dirty="0"/>
              <a:t>"Dio non gioca a dadi"</a:t>
            </a:r>
            <a:r>
              <a:rPr lang="it-IT" dirty="0"/>
              <a:t>, rivelava una visione del mondo ordinata, causale e oggettiva. un meccanismo perfetto dove ogni evento ha una causa precisa. </a:t>
            </a:r>
          </a:p>
          <a:p>
            <a:r>
              <a:rPr lang="it-IT" dirty="0"/>
              <a:t>Lovelock ha descritto la Terra come un unico organismo vivente (Gaia). il mondo non è un insieme di rocce e gas, ma un sistema integrato dove la vita influenza l'ambiente per mantenere le condizioni adatte a se stessa.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4570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A122CD-449B-8FC3-98FE-6820F852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METAFORA "CREA IL PERIMETRO" DEL PENSIERO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35110D-3387-50B1-5613-58C17B2C0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Una metafora ammette certi ragionamenti e ne esclude altri che diventerebbero ammissibili solo cambiando metafora, cambiando cioè modo di pensare.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463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889812-4EAD-4B48-35C5-524D07DE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METAFORE NON SONO ETERNE.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7D0130-58C5-6BEB-39A6-DFE2C9CD5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È successo, ad esempio, quando la fisica è passata </a:t>
            </a:r>
          </a:p>
          <a:p>
            <a:pPr lvl="0"/>
            <a:r>
              <a:rPr lang="it-IT" dirty="0"/>
              <a:t>Lo spazio come un </a:t>
            </a:r>
            <a:r>
              <a:rPr lang="it-IT" i="1" dirty="0"/>
              <a:t>palcoscenico</a:t>
            </a:r>
            <a:r>
              <a:rPr lang="it-IT" dirty="0"/>
              <a:t> o un </a:t>
            </a:r>
            <a:r>
              <a:rPr lang="it-IT" i="1" dirty="0"/>
              <a:t>contenitore vuoto</a:t>
            </a:r>
            <a:r>
              <a:rPr lang="it-IT" dirty="0"/>
              <a:t>. Gli oggetti si muovono "dentro" di esso, ma lo spazio rimane immobile e indifferente . </a:t>
            </a:r>
            <a:r>
              <a:rPr lang="it-IT" sz="2000" b="1" dirty="0"/>
              <a:t>Newton</a:t>
            </a:r>
          </a:p>
          <a:p>
            <a:pPr lvl="0"/>
            <a:r>
              <a:rPr lang="it-IT" dirty="0"/>
              <a:t>Lo spazio-tempo come un </a:t>
            </a:r>
            <a:r>
              <a:rPr lang="it-IT" i="1" dirty="0"/>
              <a:t>tessuto elastico</a:t>
            </a:r>
            <a:r>
              <a:rPr lang="it-IT" dirty="0"/>
              <a:t>. La materia non è solo "dentro" lo spazio, ma lo curva e lo modella. La gravità non è più una corda invisibile (forza), ma una deformazione della geometria di questo tessuto. </a:t>
            </a:r>
            <a:r>
              <a:rPr lang="it-IT" sz="1800" b="1" dirty="0"/>
              <a:t>Einstein</a:t>
            </a:r>
          </a:p>
          <a:p>
            <a:r>
              <a:rPr lang="it-IT" dirty="0"/>
              <a:t>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415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CE3AE0-8C70-A854-93BB-E17FCC7A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ANCHE LA PEDAGOGIA HA LE SUE METAFORE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411E14-0CFC-7179-CB22-4AEE7AFEA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la pedagogia usa le metafore per dare un orizzonte di senso al lavoro di formazione delle giovani generazioni, per orientare il cambiamento verso un fine integrando dimensioni etiche e valoriali. </a:t>
            </a:r>
          </a:p>
        </p:txBody>
      </p:sp>
    </p:spTree>
    <p:extLst>
      <p:ext uri="{BB962C8B-B14F-4D97-AF65-F5344CB8AC3E}">
        <p14:creationId xmlns:p14="http://schemas.microsoft.com/office/powerpoint/2010/main" val="427320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AD8623-0AC7-FECE-7EB9-8BDE74808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400" dirty="0">
                <a:solidFill>
                  <a:schemeClr val="accent6">
                    <a:lumMod val="75000"/>
                  </a:schemeClr>
                </a:solidFill>
              </a:rPr>
              <a:t>Le metafore della pedagogia si differenziano dalle metafore delle «scienze dure»</a:t>
            </a:r>
          </a:p>
        </p:txBody>
      </p:sp>
    </p:spTree>
    <p:extLst>
      <p:ext uri="{BB962C8B-B14F-4D97-AF65-F5344CB8AC3E}">
        <p14:creationId xmlns:p14="http://schemas.microsoft.com/office/powerpoint/2010/main" val="35335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EFB3C2-E782-DBF2-FDBC-3A4CD23B6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600" dirty="0">
                <a:solidFill>
                  <a:schemeClr val="accent6">
                    <a:lumMod val="75000"/>
                  </a:schemeClr>
                </a:solidFill>
              </a:rPr>
              <a:t>Mentre per le scienze dure la metafora serve a costruire un modello che descriva come funziona il mondo, per la pedagogia la metafora ha una funzione orientativa volta a prefigurare   come dovrebbe essere l'uomo del futuro.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4401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9C6472-18E5-ADCE-17C5-B35454C61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sz="3200" dirty="0">
                <a:solidFill>
                  <a:schemeClr val="accent6">
                    <a:lumMod val="75000"/>
                  </a:schemeClr>
                </a:solidFill>
              </a:rPr>
              <a:t>le scienze dure studiano la natura e i fenomeni fisici che rispondono a leggi deterministiche di causa-effetto, </a:t>
            </a:r>
          </a:p>
          <a:p>
            <a:pPr algn="just"/>
            <a:r>
              <a:rPr lang="it-IT" sz="3200" dirty="0">
                <a:solidFill>
                  <a:schemeClr val="accent6">
                    <a:lumMod val="75000"/>
                  </a:schemeClr>
                </a:solidFill>
              </a:rPr>
              <a:t>la pedagogia studia l'evento educativo, che è un fenomeno dinamico e relazionale tra soggetti</a:t>
            </a:r>
          </a:p>
          <a:p>
            <a:pPr algn="just"/>
            <a:endParaRPr lang="it-IT" sz="32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it-IT" sz="3200" i="1" dirty="0">
                <a:solidFill>
                  <a:schemeClr val="accent6">
                    <a:lumMod val="75000"/>
                  </a:schemeClr>
                </a:solidFill>
              </a:rPr>
              <a:t>l'essere umano è un soggetto libero che reagisce in modi imprevedibili agli stimoli</a:t>
            </a:r>
            <a:r>
              <a:rPr lang="it-IT" i="1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828865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E994D2-B6C4-160A-BBC0-B0FDBE159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</a:rPr>
              <a:t>le</a:t>
            </a:r>
            <a:r>
              <a:rPr lang="it-IT" sz="4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4000" dirty="0">
                <a:solidFill>
                  <a:schemeClr val="accent6">
                    <a:lumMod val="75000"/>
                  </a:schemeClr>
                </a:solidFill>
              </a:rPr>
              <a:t>scienze dure utilizzano il metodo sperimentale quantitativo per formulare leggi generali attraverso esperienze ripetibili, là pedagogia può usare metodi sperimentali, ma si avvale della ricerca qualitativa per comprendere </a:t>
            </a:r>
            <a:r>
              <a:rPr lang="it-IT" sz="4000" i="1" dirty="0">
                <a:solidFill>
                  <a:schemeClr val="accent6">
                    <a:lumMod val="75000"/>
                  </a:schemeClr>
                </a:solidFill>
              </a:rPr>
              <a:t>il significato unico di ogni singola esperienza educativa.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3534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560EE1-3950-17B9-A8AE-B381E4DAE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3200" dirty="0">
                <a:solidFill>
                  <a:schemeClr val="accent6">
                    <a:lumMod val="75000"/>
                  </a:schemeClr>
                </a:solidFill>
              </a:rPr>
              <a:t>a differenza delle scienze dure che studiano oggetti che non mutano in base alle metafore che usano per descriverli, </a:t>
            </a:r>
          </a:p>
          <a:p>
            <a:pPr marL="0" indent="0">
              <a:buNone/>
            </a:pPr>
            <a:r>
              <a:rPr lang="it-IT" sz="3200" dirty="0">
                <a:solidFill>
                  <a:schemeClr val="accent6">
                    <a:lumMod val="75000"/>
                  </a:schemeClr>
                </a:solidFill>
              </a:rPr>
              <a:t>la pedagogia studia e la scuola vuol formare soggetti che mutano assumendo i connotati con cui la metafora li prefigura e usa per descriverli.</a:t>
            </a:r>
          </a:p>
          <a:p>
            <a:pPr marL="0" indent="0">
              <a:buNone/>
            </a:pPr>
            <a:r>
              <a:rPr lang="it-IT" sz="32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( la metafora dell’azienda li prefigura come esecutori competenti:  produttori e consumatori ) 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2409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92DAE1-9B3F-6CD3-A568-D0399F19A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4400" dirty="0"/>
              <a:t> </a:t>
            </a:r>
            <a:r>
              <a:rPr lang="it-IT" sz="4000" dirty="0">
                <a:solidFill>
                  <a:srgbClr val="FF0000"/>
                </a:solidFill>
              </a:rPr>
              <a:t>LE METAFORE </a:t>
            </a:r>
          </a:p>
          <a:p>
            <a:pPr marL="0" indent="0">
              <a:buNone/>
            </a:pPr>
            <a:r>
              <a:rPr lang="it-IT" sz="4000" dirty="0">
                <a:solidFill>
                  <a:srgbClr val="FF0000"/>
                </a:solidFill>
              </a:rPr>
              <a:t>E IL LESSICO SCOLASTICO</a:t>
            </a:r>
          </a:p>
          <a:p>
            <a:pPr marL="0" indent="0">
              <a:buNone/>
            </a:pPr>
            <a:r>
              <a:rPr lang="it-IT" sz="4000" dirty="0">
                <a:solidFill>
                  <a:srgbClr val="FF0000"/>
                </a:solidFill>
              </a:rPr>
              <a:t> DELLA SCUOLA ITALIANA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1500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D1169A-6038-CE06-E848-D613C096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metafora militaresca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571A2F-E7E1-C439-7F8B-26968C982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solidFill>
                  <a:srgbClr val="FF0000"/>
                </a:solidFill>
              </a:rPr>
              <a:t>La prima metafora usata dalla scuola italiana fu una metafora militaresca</a:t>
            </a:r>
          </a:p>
          <a:p>
            <a:r>
              <a:rPr lang="it-IT" sz="3600" dirty="0">
                <a:solidFill>
                  <a:srgbClr val="FF0000"/>
                </a:solidFill>
              </a:rPr>
              <a:t>L'organizzazione della scuola italiana, a partire dalla </a:t>
            </a:r>
            <a:r>
              <a:rPr lang="it-IT" sz="3600" i="1" dirty="0">
                <a:solidFill>
                  <a:srgbClr val="FF0000"/>
                </a:solidFill>
              </a:rPr>
              <a:t>legge Casati (1859)</a:t>
            </a:r>
            <a:r>
              <a:rPr lang="it-IT" sz="3600" dirty="0">
                <a:solidFill>
                  <a:srgbClr val="FF0000"/>
                </a:solidFill>
              </a:rPr>
              <a:t> fu caratterizzata da un'impostazione verticistica, autoritaria e accentrata</a:t>
            </a:r>
            <a:r>
              <a:rPr lang="it-IT" sz="3600" i="1" dirty="0">
                <a:solidFill>
                  <a:srgbClr val="FF0000"/>
                </a:solidFill>
              </a:rPr>
              <a:t> </a:t>
            </a:r>
            <a:endParaRPr lang="it-IT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44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DEB40-AAF5-CB51-0FF7-1FA0D92B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904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Molti termini utilizzati quotidianamente a scuola rivelano questo carattere di contesti di gerarchia e comando</a:t>
            </a:r>
            <a:r>
              <a:rPr lang="it-IT" dirty="0">
                <a:solidFill>
                  <a:srgbClr val="C00000"/>
                </a:solidFill>
              </a:rPr>
              <a:t>: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E66270-84F6-6D2F-0EF9-E1AB6AC45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la </a:t>
            </a:r>
            <a:r>
              <a:rPr lang="it-IT" b="1" i="1" dirty="0">
                <a:solidFill>
                  <a:srgbClr val="FF0000"/>
                </a:solidFill>
              </a:rPr>
              <a:t>classe scolastica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FF0000"/>
                </a:solidFill>
              </a:rPr>
              <a:t>riprende l’idea di </a:t>
            </a:r>
            <a:r>
              <a:rPr lang="it-IT" i="1" dirty="0">
                <a:solidFill>
                  <a:srgbClr val="FF0000"/>
                </a:solidFill>
              </a:rPr>
              <a:t>classe di leva</a:t>
            </a:r>
            <a:r>
              <a:rPr lang="it-IT" dirty="0">
                <a:solidFill>
                  <a:srgbClr val="FF0000"/>
                </a:solidFill>
              </a:rPr>
              <a:t>, </a:t>
            </a:r>
          </a:p>
          <a:p>
            <a:r>
              <a:rPr lang="it-IT" b="1" i="1" dirty="0">
                <a:solidFill>
                  <a:srgbClr val="FF0000"/>
                </a:solidFill>
              </a:rPr>
              <a:t>Ordine del giorno</a:t>
            </a:r>
            <a:r>
              <a:rPr lang="it-IT" dirty="0">
                <a:solidFill>
                  <a:srgbClr val="FF0000"/>
                </a:solidFill>
              </a:rPr>
              <a:t>: documento che regola la vita quotidiana in caserma nel linguaggio scolastico indica i punti da trattare nelle riunioni collegiali,</a:t>
            </a:r>
          </a:p>
          <a:p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b="1" i="1" dirty="0">
                <a:solidFill>
                  <a:srgbClr val="FF0000"/>
                </a:solidFill>
              </a:rPr>
              <a:t>Preside</a:t>
            </a:r>
            <a:r>
              <a:rPr lang="it-IT" b="1" dirty="0">
                <a:solidFill>
                  <a:srgbClr val="FF0000"/>
                </a:solidFill>
              </a:rPr>
              <a:t>:</a:t>
            </a:r>
            <a:r>
              <a:rPr lang="it-IT" dirty="0">
                <a:solidFill>
                  <a:srgbClr val="FF0000"/>
                </a:solidFill>
              </a:rPr>
              <a:t> deriva dal latino </a:t>
            </a:r>
            <a:r>
              <a:rPr lang="it-IT" dirty="0" err="1">
                <a:solidFill>
                  <a:srgbClr val="FF0000"/>
                </a:solidFill>
              </a:rPr>
              <a:t>praeses</a:t>
            </a:r>
            <a:r>
              <a:rPr lang="it-IT" dirty="0">
                <a:solidFill>
                  <a:srgbClr val="FF0000"/>
                </a:solidFill>
              </a:rPr>
              <a:t> ("chi siede davanti" per proteggere o comandare). rappresentava l'autorità suprema dell'istituto, con poteri di controllo e disciplina rigorosi, </a:t>
            </a:r>
          </a:p>
          <a:p>
            <a:r>
              <a:rPr lang="it-IT" b="1" dirty="0">
                <a:solidFill>
                  <a:srgbClr val="FF0000"/>
                </a:solidFill>
              </a:rPr>
              <a:t>chiamare "</a:t>
            </a:r>
            <a:r>
              <a:rPr lang="it-IT" b="1" i="1" dirty="0">
                <a:solidFill>
                  <a:srgbClr val="FF0000"/>
                </a:solidFill>
              </a:rPr>
              <a:t>a rapporto</a:t>
            </a:r>
            <a:r>
              <a:rPr lang="it-IT" b="1" dirty="0">
                <a:solidFill>
                  <a:srgbClr val="FF0000"/>
                </a:solidFill>
              </a:rPr>
              <a:t>" </a:t>
            </a:r>
            <a:r>
              <a:rPr lang="it-IT" dirty="0">
                <a:solidFill>
                  <a:srgbClr val="FF0000"/>
                </a:solidFill>
              </a:rPr>
              <a:t>un allievo o un docente richiama direttamente la pratica militare di riferire a un superiore o di subire una contestazione disciplinare formale. </a:t>
            </a:r>
          </a:p>
          <a:p>
            <a:r>
              <a:rPr lang="it-IT" b="1" i="1" dirty="0">
                <a:solidFill>
                  <a:srgbClr val="FF0000"/>
                </a:solidFill>
              </a:rPr>
              <a:t>ruolo</a:t>
            </a:r>
            <a:r>
              <a:rPr lang="it-IT" dirty="0">
                <a:solidFill>
                  <a:srgbClr val="FF0000"/>
                </a:solidFill>
              </a:rPr>
              <a:t> che deriva dai "ruoli" militari (gli elenchi dei soldati). </a:t>
            </a:r>
          </a:p>
          <a:p>
            <a:r>
              <a:rPr lang="it-IT" b="1" i="1" dirty="0">
                <a:solidFill>
                  <a:srgbClr val="FF0000"/>
                </a:solidFill>
              </a:rPr>
              <a:t>comando</a:t>
            </a:r>
            <a:r>
              <a:rPr lang="it-IT" i="1" dirty="0">
                <a:solidFill>
                  <a:srgbClr val="FF0000"/>
                </a:solidFill>
              </a:rPr>
              <a:t>:</a:t>
            </a:r>
            <a:r>
              <a:rPr lang="it-IT" dirty="0">
                <a:solidFill>
                  <a:srgbClr val="FF0000"/>
                </a:solidFill>
              </a:rPr>
              <a:t> il distacco di un dipendente presso un altro ente, </a:t>
            </a:r>
          </a:p>
          <a:p>
            <a:r>
              <a:rPr lang="it-IT" b="1" i="1" dirty="0">
                <a:solidFill>
                  <a:srgbClr val="FF0000"/>
                </a:solidFill>
              </a:rPr>
              <a:t>congedo:</a:t>
            </a:r>
            <a:r>
              <a:rPr lang="it-IT" dirty="0">
                <a:solidFill>
                  <a:srgbClr val="FF0000"/>
                </a:solidFill>
              </a:rPr>
              <a:t> termine usato per i soldati che finiscono il servizio.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3651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FA404C-44F7-223B-473A-DB1B406DE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Era pensabile già in quegli anni un altro paradigma?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CAAA3D-5F01-46DC-5CA2-E2E072E62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i="1" dirty="0">
                <a:solidFill>
                  <a:srgbClr val="C00000"/>
                </a:solidFill>
              </a:rPr>
              <a:t>Era pensabile</a:t>
            </a:r>
          </a:p>
          <a:p>
            <a:pPr marL="0" indent="0">
              <a:buNone/>
            </a:pPr>
            <a:r>
              <a:rPr lang="it-IT" sz="3200" i="1" dirty="0">
                <a:solidFill>
                  <a:srgbClr val="C00000"/>
                </a:solidFill>
              </a:rPr>
              <a:t>era il paradigma educativo che si ispirava all’ideale di Humboldt</a:t>
            </a:r>
            <a:r>
              <a:rPr lang="it-IT" sz="3200" b="1" i="1" dirty="0">
                <a:solidFill>
                  <a:srgbClr val="C00000"/>
                </a:solidFill>
              </a:rPr>
              <a:t>:   </a:t>
            </a:r>
          </a:p>
          <a:p>
            <a:pPr marL="0" indent="0">
              <a:buNone/>
            </a:pPr>
            <a:r>
              <a:rPr lang="it-IT" sz="3200" i="1" dirty="0">
                <a:solidFill>
                  <a:srgbClr val="C00000"/>
                </a:solidFill>
              </a:rPr>
              <a:t>l’istruzione come una formazione universale puramente umanistica e scientifica, senza scopi pratici immediati. </a:t>
            </a:r>
          </a:p>
          <a:p>
            <a:pPr marL="0" indent="0">
              <a:buNone/>
            </a:pPr>
            <a:r>
              <a:rPr lang="it-IT" sz="3200" i="1" dirty="0">
                <a:solidFill>
                  <a:srgbClr val="C00000"/>
                </a:solidFill>
              </a:rPr>
              <a:t>il docente guida lo studente nella scoperta di nuove conoscenze attraverso l'indagine critica.</a:t>
            </a:r>
            <a:endParaRPr lang="it-IT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502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0A0F90-3192-CA28-EE79-E11BE3930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>
                <a:solidFill>
                  <a:srgbClr val="C00000"/>
                </a:solidFill>
              </a:rPr>
              <a:t>il modello von Humboldt nacque per rifondare l'università </a:t>
            </a:r>
            <a:r>
              <a:rPr lang="it-IT" sz="2800" i="1" dirty="0">
                <a:solidFill>
                  <a:srgbClr val="C00000"/>
                </a:solidFill>
              </a:rPr>
              <a:t>ma i suoi principi  influenzarono l'intera struttura scolastica</a:t>
            </a:r>
            <a:br>
              <a:rPr lang="it-IT" sz="2800" dirty="0"/>
            </a:br>
            <a:endParaRPr lang="it-IT" sz="28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E0FB8C-C0AE-D4D6-1B41-F0E00F726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</a:rPr>
              <a:t>- la scuola deve servire a sviluppare armoniosamente tutte le facoltà umane, prima di specializzarsi, </a:t>
            </a:r>
          </a:p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</a:rPr>
              <a:t>- ogni cittadino deve ricevere una solida educazione generale con l'obiettivo di "imparare a imparare", </a:t>
            </a:r>
          </a:p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</a:rPr>
              <a:t>- lo studente deve sviluppare un proprio giudizio critico</a:t>
            </a:r>
          </a:p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</a:rPr>
              <a:t>- i docenti delle scuole superiori non sono solo ripetitori di nozioni, ma intellettuali partecipi della vita culturale</a:t>
            </a:r>
          </a:p>
          <a:p>
            <a:pPr marL="0" indent="0">
              <a:buNone/>
            </a:pPr>
            <a:r>
              <a:rPr lang="it-IT" i="1" dirty="0"/>
              <a:t> 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2233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B6FAED-62F6-4E38-4AD9-2A7D9B723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i="1" dirty="0"/>
          </a:p>
          <a:p>
            <a:pPr algn="just"/>
            <a:r>
              <a:rPr lang="it-IT" sz="3600" i="1" dirty="0">
                <a:solidFill>
                  <a:srgbClr val="C00000"/>
                </a:solidFill>
              </a:rPr>
              <a:t>se fosse prevalso il paradigma educativo che si ispirava all’ideale di Humboldt, il lessico sarebbe passato dal campo semantico del dovere e della funzione a quello dell'armonia, della totalità e dell'autodeterminazione</a:t>
            </a:r>
            <a:endParaRPr lang="it-IT" sz="3600" dirty="0">
              <a:solidFill>
                <a:srgbClr val="C0000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2847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94F745-0815-C674-73BE-568CDC8C9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i="1" dirty="0">
                <a:solidFill>
                  <a:srgbClr val="C00000"/>
                </a:solidFill>
              </a:rPr>
              <a:t>altre sarebbero stati le metafore e il lessico usati dalla scuola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64DF25-AFA8-E44B-43A1-1D3C082E4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Giardino/Agorà anziché Caserma </a:t>
            </a:r>
          </a:p>
          <a:p>
            <a:r>
              <a:rPr lang="it-IT" dirty="0">
                <a:solidFill>
                  <a:srgbClr val="C00000"/>
                </a:solidFill>
              </a:rPr>
              <a:t>Sodalizio o Comunità di ricerca e non Classe" </a:t>
            </a:r>
          </a:p>
          <a:p>
            <a:r>
              <a:rPr lang="it-IT" dirty="0">
                <a:solidFill>
                  <a:srgbClr val="C00000"/>
                </a:solidFill>
              </a:rPr>
              <a:t>Percorso di </a:t>
            </a:r>
            <a:r>
              <a:rPr lang="it-IT" dirty="0" err="1">
                <a:solidFill>
                  <a:srgbClr val="C00000"/>
                </a:solidFill>
              </a:rPr>
              <a:t>di</a:t>
            </a:r>
            <a:r>
              <a:rPr lang="it-IT" dirty="0">
                <a:solidFill>
                  <a:srgbClr val="C00000"/>
                </a:solidFill>
              </a:rPr>
              <a:t> formazione  invece di "Programma"</a:t>
            </a:r>
          </a:p>
          <a:p>
            <a:r>
              <a:rPr lang="it-IT" dirty="0">
                <a:solidFill>
                  <a:srgbClr val="C00000"/>
                </a:solidFill>
              </a:rPr>
              <a:t>formazione interiore invece di "Competenze" o "Abilità": </a:t>
            </a:r>
          </a:p>
          <a:p>
            <a:r>
              <a:rPr lang="it-IT" dirty="0">
                <a:solidFill>
                  <a:srgbClr val="C00000"/>
                </a:solidFill>
              </a:rPr>
              <a:t>Esercizio della libertà invece di Addestramento:</a:t>
            </a:r>
          </a:p>
          <a:p>
            <a:r>
              <a:rPr lang="it-IT" dirty="0">
                <a:solidFill>
                  <a:srgbClr val="C00000"/>
                </a:solidFill>
              </a:rPr>
              <a:t>Sapere Disinteressato invece di "Istruzione Tecnica": </a:t>
            </a:r>
          </a:p>
          <a:p>
            <a:r>
              <a:rPr lang="it-IT" dirty="0">
                <a:solidFill>
                  <a:srgbClr val="C00000"/>
                </a:solidFill>
              </a:rPr>
              <a:t>Disputa o Confronto Critico invece di "Esame" (come controllo di qualità)</a:t>
            </a:r>
          </a:p>
          <a:p>
            <a:r>
              <a:rPr lang="it-IT" dirty="0">
                <a:solidFill>
                  <a:srgbClr val="C00000"/>
                </a:solidFill>
              </a:rPr>
              <a:t> Il test non per misurare l'obbedienza allo standard, ma la profondità del pensiero originale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4914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99EC8A-29A8-2AD1-6A7C-AE66BD17B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legge Casati preferì per la scuola italiana il modello militare prussiano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DE0191-CDF8-2FFB-73D6-CE75325A6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per formare funzionari fedeli, soldati disciplinati e lavoratori specializzati per sostenere l'industrializzazione e la potenza militare piuttosto che il modello di istruzione humboldtiano che mirava a formare voleva cittadini liberi </a:t>
            </a:r>
          </a:p>
          <a:p>
            <a:r>
              <a:rPr lang="it-IT" i="1" dirty="0">
                <a:solidFill>
                  <a:srgbClr val="FF0000"/>
                </a:solidFill>
              </a:rPr>
              <a:t>ma anche perché si temeva che troppa "libertà di pensiero" potesse alimentare focolai rivoluzionari o repubblicani. </a:t>
            </a:r>
            <a:endParaRPr lang="it-IT" dirty="0">
              <a:solidFill>
                <a:srgbClr val="FF000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0651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3C48B6-7E83-965B-B118-02D22B16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metafora </a:t>
            </a:r>
            <a:b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della GARA SPORTIVA  - </a:t>
            </a:r>
            <a:r>
              <a:rPr lang="it-IT" sz="3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della COMPETIZIONE AGONISTICA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2793D2-064C-1ABF-402D-AA94D96C9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i="1" dirty="0"/>
              <a:t>“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metafora sportiva come metafora della vita è sbagliata, </a:t>
            </a:r>
          </a:p>
          <a:p>
            <a:pPr marL="0" indent="0">
              <a:buNone/>
            </a:pP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vita non è un campionato in cui si gareggia per vincere, non è una gara per vedere chi è il migliore. Nella vita posso scegliere un’altra strada che non porta ad essere migliore”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 Julio Velasco)</a:t>
            </a:r>
          </a:p>
        </p:txBody>
      </p:sp>
    </p:spTree>
    <p:extLst>
      <p:ext uri="{BB962C8B-B14F-4D97-AF65-F5344CB8AC3E}">
        <p14:creationId xmlns:p14="http://schemas.microsoft.com/office/powerpoint/2010/main" val="1491789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B23C02-F7B6-ACBE-F06E-A06176A8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Malgrado ciò la metafora della gara sportiva è diventata centrale negli ultimi decenni.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167256-7C2E-7636-FBB4-25C8828D7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classe in una 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pista 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dove l'importante è distinguersi dagli altri più che collaborare.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 scuole come 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club sportivi 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competono  tra loro per attrarre gli studenti "migliori", 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 classifiche tra scuole come "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gare nazionali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" 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(Fondazione Agnelli) 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il punteggio definisce il valore dell'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atleta 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(studente) e dell'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allenatore</a:t>
            </a: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(scuola )  </a:t>
            </a:r>
            <a:r>
              <a:rPr lang="it-IT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 cfr. prove Invalsi)</a:t>
            </a:r>
          </a:p>
          <a:p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4347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E75CFA-192D-21AA-1FBA-009F93BE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metafora sportiva punta sulla </a:t>
            </a:r>
            <a:r>
              <a:rPr lang="it-IT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performance individuale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01BE84-C09D-A398-13BB-2C8CA15E3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,vede  l'errore come una caduta in una gara, come un fallimento e non come un’ipotesi provvisoria, un tentativo da cui si può apprendere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Rende lo studente meno libero di sperimentare, di ricercare attraverso tentativi ed errori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Rischio di Burnout e Disimpegno: isolamento sociale, depressione e, in casi estremi, all'abbandono scolastico.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0528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CB0D70-1A2B-5B64-9923-C0AC3B5F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 La "pedagogia del traguardo" trasforma il percorso educativo in una corsa a ostacoli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D7E231-426E-3D13-62FE-BAE88E5CD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it-IT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il fallimento non vissuto come un errore di percorso da cui si può apprendere, ma come un'insufficienza del proprio essere. 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competizione fa considerare i compagni come avversari in una gara, </a:t>
            </a:r>
          </a:p>
          <a:p>
            <a:pPr marL="0" indent="0">
              <a:buNone/>
            </a:pPr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se è esasperata, distrugge il senso di comunità aumenta il senso di solitudine e può alimentare fenomeni di esclusione verso chi "rallenta" la media della classe.</a:t>
            </a:r>
          </a:p>
          <a:p>
            <a:r>
              <a:rPr lang="it-IT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 l'obiettivo è solo il traguardo del voto, le conoscenze sono acquisite per essere  "esibite«, superata la "gara", si spegne ogni interesse per il sapere</a:t>
            </a:r>
          </a:p>
        </p:txBody>
      </p:sp>
    </p:spTree>
    <p:extLst>
      <p:ext uri="{BB962C8B-B14F-4D97-AF65-F5344CB8AC3E}">
        <p14:creationId xmlns:p14="http://schemas.microsoft.com/office/powerpoint/2010/main" val="1930022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BFDDC6-B88B-0B58-E6B4-193BEE58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IL PARADIGMA AZIENDALISTICO</a:t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la scuola come azienda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63FA99-C31F-DCD7-271D-86FC15484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chemeClr val="accent2">
                    <a:lumMod val="75000"/>
                  </a:schemeClr>
                </a:solidFill>
              </a:rPr>
              <a:t>La Scuola come Azienda (o Impresa)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Il preside diventa "dirigente", </a:t>
            </a:r>
          </a:p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gli studenti sono "clienti" o "utenti", </a:t>
            </a:r>
          </a:p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l'operato si misura in termini di efficienza, crediti e debiti formativi.   </a:t>
            </a:r>
            <a:r>
              <a:rPr lang="it-IT" sz="2000" dirty="0">
                <a:solidFill>
                  <a:schemeClr val="accent2">
                    <a:lumMod val="75000"/>
                  </a:schemeClr>
                </a:solidFill>
              </a:rPr>
              <a:t>( cfr. '</a:t>
            </a: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</a:rPr>
              <a:t>Autonomia Scolastica</a:t>
            </a:r>
            <a:r>
              <a:rPr lang="it-IT" sz="2000" dirty="0">
                <a:solidFill>
                  <a:schemeClr val="accent2">
                    <a:lumMod val="75000"/>
                  </a:schemeClr>
                </a:solidFill>
              </a:rPr>
              <a:t> (Legge 59/1997</a:t>
            </a:r>
            <a:r>
              <a:rPr lang="it-IT" sz="2000">
                <a:solidFill>
                  <a:schemeClr val="accent2">
                    <a:lumMod val="75000"/>
                  </a:schemeClr>
                </a:solidFill>
              </a:rPr>
              <a:t>), </a:t>
            </a:r>
            <a:endParaRPr lang="it-IT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180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8D9F97-34F2-6742-75E5-7F6263F61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</a:rPr>
              <a:t>La Didattica come "Produzione di Competenze"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C29238-00EA-B6C2-264F-172FCFAE1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>
                <a:solidFill>
                  <a:srgbClr val="C00000"/>
                </a:solidFill>
              </a:rPr>
              <a:t>L'obiettivo della scuola si è spostato </a:t>
            </a:r>
          </a:p>
          <a:p>
            <a:pPr marL="0" indent="0">
              <a:buNone/>
            </a:pPr>
            <a:r>
              <a:rPr lang="it-IT" sz="3200" dirty="0">
                <a:solidFill>
                  <a:srgbClr val="C00000"/>
                </a:solidFill>
              </a:rPr>
              <a:t>Formazione di personalità libere al potenziamento del </a:t>
            </a:r>
            <a:r>
              <a:rPr lang="it-IT" sz="3200" i="1" dirty="0">
                <a:solidFill>
                  <a:srgbClr val="C00000"/>
                </a:solidFill>
              </a:rPr>
              <a:t>capitale umano utilizzabile per la produzione, </a:t>
            </a:r>
          </a:p>
          <a:p>
            <a:pPr marL="0" indent="0">
              <a:buNone/>
            </a:pPr>
            <a:r>
              <a:rPr lang="it-IT" sz="3200" dirty="0">
                <a:solidFill>
                  <a:srgbClr val="C00000"/>
                </a:solidFill>
              </a:rPr>
              <a:t> il significato di </a:t>
            </a:r>
            <a:r>
              <a:rPr lang="it-IT" sz="3200" i="1" dirty="0">
                <a:solidFill>
                  <a:srgbClr val="C00000"/>
                </a:solidFill>
              </a:rPr>
              <a:t>competenza</a:t>
            </a:r>
            <a:r>
              <a:rPr lang="it-IT" sz="3200" dirty="0">
                <a:solidFill>
                  <a:srgbClr val="C00000"/>
                </a:solidFill>
              </a:rPr>
              <a:t> è spostato dal significato originario  di </a:t>
            </a:r>
            <a:r>
              <a:rPr lang="it-IT" sz="3200" i="1" dirty="0">
                <a:solidFill>
                  <a:srgbClr val="C00000"/>
                </a:solidFill>
              </a:rPr>
              <a:t>saper ricercare assieme </a:t>
            </a:r>
            <a:r>
              <a:rPr lang="it-IT" sz="3200" dirty="0">
                <a:solidFill>
                  <a:srgbClr val="C00000"/>
                </a:solidFill>
              </a:rPr>
              <a:t>( </a:t>
            </a:r>
            <a:r>
              <a:rPr lang="it-IT" sz="3200" dirty="0" err="1">
                <a:solidFill>
                  <a:srgbClr val="C00000"/>
                </a:solidFill>
              </a:rPr>
              <a:t>cum</a:t>
            </a:r>
            <a:r>
              <a:rPr lang="it-IT" sz="3200" dirty="0">
                <a:solidFill>
                  <a:srgbClr val="C00000"/>
                </a:solidFill>
              </a:rPr>
              <a:t> </a:t>
            </a:r>
            <a:r>
              <a:rPr lang="it-IT" sz="3200" dirty="0" err="1">
                <a:solidFill>
                  <a:srgbClr val="C00000"/>
                </a:solidFill>
              </a:rPr>
              <a:t>petere</a:t>
            </a:r>
            <a:r>
              <a:rPr lang="it-IT" sz="3200" dirty="0">
                <a:solidFill>
                  <a:srgbClr val="C00000"/>
                </a:solidFill>
              </a:rPr>
              <a:t> )</a:t>
            </a:r>
            <a:r>
              <a:rPr lang="it-IT" dirty="0"/>
              <a:t> </a:t>
            </a:r>
            <a:r>
              <a:rPr lang="it-IT" sz="3200" dirty="0">
                <a:solidFill>
                  <a:srgbClr val="C00000"/>
                </a:solidFill>
              </a:rPr>
              <a:t>a competenze per formare profili professionali adatti alle richieste del mercato del lavoro.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76628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765C1B-7C04-5748-C0FB-42C12B2A6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it-IT" dirty="0"/>
            </a:br>
            <a:r>
              <a:rPr lang="it-IT" dirty="0">
                <a:solidFill>
                  <a:srgbClr val="FF0000"/>
                </a:solidFill>
              </a:rPr>
              <a:t>UNA METAFORA FISIOLOGICA: L’ASSIMILARE</a:t>
            </a:r>
            <a:br>
              <a:rPr lang="it-IT" dirty="0">
                <a:solidFill>
                  <a:srgbClr val="FF0000"/>
                </a:solidFill>
              </a:rPr>
            </a:br>
            <a:r>
              <a:rPr lang="it-IT" dirty="0">
                <a:solidFill>
                  <a:srgbClr val="FF0000"/>
                </a:solidFill>
              </a:rPr>
              <a:t>per due diversi modi di pensare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9FE227-9D59-3D1C-BD8B-DA03CD812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>
              <a:solidFill>
                <a:srgbClr val="FF0000"/>
              </a:solidFill>
            </a:endParaRP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la metafora dell’assimilazione si rivela in espressioni usate nella scuola italiana ,quali:  “ha assimilato i concetti della disciplina”, “la materia la mastica”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2286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27D0EE-E2AD-EEDC-9928-FEB7F8E8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La metafora dell’</a:t>
            </a:r>
            <a:r>
              <a:rPr lang="it-IT" i="1" dirty="0">
                <a:solidFill>
                  <a:srgbClr val="FF0000"/>
                </a:solidFill>
              </a:rPr>
              <a:t>assimilazione</a:t>
            </a:r>
            <a:br>
              <a:rPr lang="it-IT" dirty="0">
                <a:solidFill>
                  <a:srgbClr val="FF0000"/>
                </a:solidFill>
              </a:rPr>
            </a:br>
            <a:r>
              <a:rPr lang="it-IT" dirty="0">
                <a:solidFill>
                  <a:srgbClr val="FF0000"/>
                </a:solidFill>
              </a:rPr>
              <a:t>nella cultura occidentale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7914D0-A911-51D4-D26D-3348FA28F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sembra esprimere l’idea di </a:t>
            </a:r>
            <a:r>
              <a:rPr lang="it-IT" i="1" dirty="0">
                <a:solidFill>
                  <a:srgbClr val="FF0000"/>
                </a:solidFill>
              </a:rPr>
              <a:t>conoscenza come un qualcosa da rendere simile a sé. 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Qualcosa da </a:t>
            </a:r>
            <a:r>
              <a:rPr lang="it-IT" i="1" dirty="0">
                <a:solidFill>
                  <a:srgbClr val="FF0000"/>
                </a:solidFill>
              </a:rPr>
              <a:t>prendere, possedere</a:t>
            </a:r>
            <a:r>
              <a:rPr lang="it-IT" dirty="0">
                <a:solidFill>
                  <a:srgbClr val="FF0000"/>
                </a:solidFill>
              </a:rPr>
              <a:t> da </a:t>
            </a:r>
            <a:r>
              <a:rPr lang="it-IT" i="1" dirty="0">
                <a:solidFill>
                  <a:srgbClr val="FF0000"/>
                </a:solidFill>
              </a:rPr>
              <a:t>assimilare: 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Io sono il soggetto che studia, impara, mette in archivio, 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la conoscenza è l'oggetto, è uno strumento per agire sul mondo. è potere (voler capire tutto per controllare). Io sono il soggetto, il mondo è l'oggetto da usare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2059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35D134-6410-6A0D-5FCE-F38DF1EA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 La metafora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FF0000"/>
                </a:solidFill>
              </a:rPr>
              <a:t>dell’assimilazione nell’”approccio orientale”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6168A6-6D15-09B0-DA7F-FC2D4E8EF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esprime l’idea “</a:t>
            </a:r>
            <a:r>
              <a:rPr lang="it-IT" i="1" dirty="0">
                <a:solidFill>
                  <a:srgbClr val="FF0000"/>
                </a:solidFill>
              </a:rPr>
              <a:t>dell’essere simili”</a:t>
            </a:r>
            <a:r>
              <a:rPr lang="it-IT" dirty="0">
                <a:solidFill>
                  <a:srgbClr val="FF0000"/>
                </a:solidFill>
              </a:rPr>
              <a:t> non di portare l’oggetto della conoscenza dentro di me, di farlo simile a me, ma concepire l’idea che siamo della stessa sostanza, scoprire che vi è sintonia, risonanza. 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Se la realtà è "simile a me", non può più ferirmi o spaventarmi come qualcosa di estraneo.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FF0000"/>
                </a:solidFill>
              </a:rPr>
              <a:t>Conoscere è  </a:t>
            </a:r>
            <a:r>
              <a:rPr lang="it-IT" sz="2400" i="1" dirty="0">
                <a:solidFill>
                  <a:srgbClr val="FF0000"/>
                </a:solidFill>
              </a:rPr>
              <a:t>il farsi vuoto </a:t>
            </a:r>
            <a:r>
              <a:rPr lang="it-IT" sz="2400" dirty="0">
                <a:solidFill>
                  <a:srgbClr val="FF0000"/>
                </a:solidFill>
              </a:rPr>
              <a:t>è il </a:t>
            </a:r>
            <a:r>
              <a:rPr lang="it-IT" sz="2400" i="1" dirty="0">
                <a:solidFill>
                  <a:srgbClr val="FF0000"/>
                </a:solidFill>
              </a:rPr>
              <a:t>farsi attraversare</a:t>
            </a:r>
            <a:r>
              <a:rPr lang="it-IT" sz="2400" dirty="0">
                <a:solidFill>
                  <a:srgbClr val="FF0000"/>
                </a:solidFill>
              </a:rPr>
              <a:t>,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000" dirty="0">
                <a:solidFill>
                  <a:srgbClr val="FF0000"/>
                </a:solidFill>
              </a:rPr>
              <a:t> </a:t>
            </a:r>
            <a:r>
              <a:rPr lang="it-IT" sz="2000" i="1" dirty="0">
                <a:solidFill>
                  <a:srgbClr val="FF0000"/>
                </a:solidFill>
              </a:rPr>
              <a:t>È come un musicista che assimila uno spartito: alla fine non c'è più "il musicista che legge", ma solo la musica che accade attraverso di lui.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7873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5869DC-D71F-9ABB-255C-66BC6EFE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la conoscenza è vista </a:t>
            </a:r>
            <a:r>
              <a:rPr lang="it-IT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un flusso di esperienze a cui partecipare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8A5828-C9BD-8E50-D3E5-D3CA96971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un’esperienza da vivere rendendosi disponibili a </a:t>
            </a:r>
            <a:r>
              <a:rPr lang="it-IT" i="1" dirty="0">
                <a:solidFill>
                  <a:srgbClr val="C00000"/>
                </a:solidFill>
              </a:rPr>
              <a:t>trasformare </a:t>
            </a:r>
            <a:r>
              <a:rPr lang="it-IT" dirty="0">
                <a:solidFill>
                  <a:srgbClr val="C00000"/>
                </a:solidFill>
              </a:rPr>
              <a:t>la propria natura </a:t>
            </a:r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affinché il messaggio risuoni in lui, l</a:t>
            </a:r>
            <a:r>
              <a:rPr lang="it-IT" dirty="0">
                <a:solidFill>
                  <a:srgbClr val="C00000"/>
                </a:solidFill>
              </a:rPr>
              <a:t>a conoscenza diventa è essere presenti per «lasciare che accada” per essere in armonia,</a:t>
            </a:r>
            <a:endParaRPr lang="it-IT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metafore dell’assimilazione saranno  le immagini </a:t>
            </a:r>
          </a:p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 </a:t>
            </a:r>
            <a:r>
              <a:rPr lang="it-IT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farsi attraversare</a:t>
            </a:r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del </a:t>
            </a:r>
            <a:r>
              <a:rPr lang="it-IT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diventare vuoto</a:t>
            </a:r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it-I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sono io a leggere una poesia, è la poesia che legge me: fa capire a me qualcosa di me stesso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183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84A4CE-EBF1-E097-107D-D14B6ACF3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sz="4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it-IT" sz="4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it-IT" sz="4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Il paradigma della “pratica della cura”</a:t>
            </a:r>
          </a:p>
          <a:p>
            <a:pPr marL="0" indent="0">
              <a:buNone/>
            </a:pPr>
            <a:r>
              <a:rPr lang="it-IT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                  </a:t>
            </a:r>
            <a:r>
              <a:rPr lang="it-IT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dal</a:t>
            </a:r>
            <a:r>
              <a:rPr lang="it-IT" sz="2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Manifesto della scuola della cura</a:t>
            </a:r>
            <a:r>
              <a:rPr lang="it-IT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</a:t>
            </a:r>
            <a:r>
              <a:rPr lang="it-IT" sz="2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 Luigina Mortari</a:t>
            </a:r>
            <a:endParaRPr lang="it-IT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it-IT" sz="2400" b="1" dirty="0"/>
              <a:t>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8392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EEC02-943C-BD53-A477-0679238D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nella scuola della cura</a:t>
            </a:r>
            <a:b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cura è un "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modo d'essere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b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014F026-7CD1-8FE5-3B2E-BC38FB0CC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L’attenzione all'esperienza vissuta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è il presupposto essenziale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Si dà valore a ciò che accade qui e ora tra docente e studente.</a:t>
            </a:r>
          </a:p>
          <a:p>
            <a:pPr marL="0" indent="0">
              <a:buNone/>
            </a:pP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t-IT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l'apprendimento è un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evento intersoggettivo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cui l'identità dell'alunno fiorisce grazie allo sguardo e alla responsabilità dell'educatore.</a:t>
            </a:r>
          </a:p>
          <a:p>
            <a:pPr marL="0" indent="0">
              <a:buNone/>
            </a:pP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it-IT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cura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è "plasmare"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l'alunno secondo un modello predefinito, è mettersi in ascolto per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 emergere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sua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essenza singolare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it-IT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cura è un "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modo d'essere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necessario perché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l'essere umano è "mancanza" e ha bisogno di cura per esistere. </a:t>
            </a:r>
          </a:p>
          <a:p>
            <a:pPr marL="0" indent="0">
              <a:buNone/>
            </a:pP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La scuola ha il compito di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custodire l'esistenza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stessa dello studente, aiutandolo a diventare ciò che può essere. </a:t>
            </a:r>
          </a:p>
          <a:p>
            <a:r>
              <a:rPr lang="it-IT" dirty="0"/>
              <a:t>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67802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16804E-1CCB-EE10-C624-09DF4807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9A924F-6D61-253D-5FED-EE8A943C7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it-IT" dirty="0"/>
          </a:p>
          <a:p>
            <a:pPr marL="0" indent="0" algn="just">
              <a:buNone/>
            </a:pPr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sono metafore che riecheggiano, </a:t>
            </a:r>
          </a:p>
          <a:p>
            <a:pPr marL="0" indent="0" algn="just">
              <a:buNone/>
            </a:pPr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’ideale di Humboldt</a:t>
            </a:r>
            <a:r>
              <a:rPr lang="it-IT" sz="2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  </a:t>
            </a:r>
            <a:r>
              <a:rPr lang="it-IT" sz="24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l’istruzione come una formazione universale puramente umanistica e scientifica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</a:t>
            </a:r>
          </a:p>
          <a:p>
            <a:pPr marL="0" indent="0" algn="just">
              <a:buNone/>
            </a:pPr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l’idea di conoscenza come assimilazione nel significato che nella cultura orientale si dà a questa parola: </a:t>
            </a:r>
            <a:r>
              <a:rPr lang="it-IT" sz="24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scoperta della sintonia e della risonanza  </a:t>
            </a:r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 il mondo, con l’universo,  riconoscere la stessa sostanza sia dentro di sé che fuori. </a:t>
            </a:r>
          </a:p>
          <a:p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</a:t>
            </a:r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ono metafore che sono lontanissime dalle metafore </a:t>
            </a:r>
          </a:p>
          <a:p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della caserma, </a:t>
            </a:r>
          </a:p>
          <a:p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dello sport, </a:t>
            </a:r>
          </a:p>
          <a:p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dell’azienda, </a:t>
            </a:r>
          </a:p>
          <a:p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dell’assimilazione </a:t>
            </a:r>
            <a:r>
              <a:rPr lang="it-IT" sz="2400">
                <a:solidFill>
                  <a:schemeClr val="accent5">
                    <a:lumMod val="60000"/>
                    <a:lumOff val="40000"/>
                  </a:schemeClr>
                </a:solidFill>
              </a:rPr>
              <a:t>come far </a:t>
            </a:r>
            <a:r>
              <a:rPr lang="it-IT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simili a sé per possedere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427829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214C33-3200-148C-D099-3597DC8D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quali metafore </a:t>
            </a:r>
            <a:r>
              <a:rPr lang="it-IT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abbiamo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per rendere con immagini concrete il paradigma della “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pratica della cura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”?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C8BB9A-1BEC-0473-472B-FC9FBF095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Il Giardin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iere che non può costringere un fiore a sbocciare, può solo creare le condizioni affinché accada.</a:t>
            </a:r>
          </a:p>
          <a:p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Il Rammendo 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(</a:t>
            </a:r>
            <a:r>
              <a:rPr lang="it-IT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Kintsugi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): La cura che non nasconde la fragilità, ma la integra per tener insieme i pezzi, rendendo le "crepe" (le ferite o i limiti) parte di una nuova bellezza più resistente.</a:t>
            </a:r>
          </a:p>
          <a:p>
            <a:r>
              <a:rPr lang="it-IT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 Tessitura</a:t>
            </a:r>
            <a:r>
              <a:rPr lang="it-IT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</a:t>
            </a:r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Curare è annodare relazioni, riparare trame sfilacciate, riparare talvolta  l'intero tessuto sociale o individuale</a:t>
            </a:r>
          </a:p>
          <a:p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Accudire con gesti ripetitivi, quotidiani, umili che permettano alla vita di scorrere senza intoppi, contrastando l'entropia e il degrado.</a:t>
            </a:r>
          </a:p>
          <a:p>
            <a:r>
              <a:rPr lang="it-IT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Curare è "fare spazio" all'altro dentro di sé, nel proprio mondo, è l'atto di accogliere l’altro così com'è,</a:t>
            </a:r>
          </a:p>
          <a:p>
            <a:endParaRPr lang="it-IT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992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2159</Words>
  <Application>Microsoft Macintosh PowerPoint</Application>
  <PresentationFormat>Widescreen</PresentationFormat>
  <Paragraphs>152</Paragraphs>
  <Slides>33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Aptos</vt:lpstr>
      <vt:lpstr>Aptos Display</vt:lpstr>
      <vt:lpstr>Arial</vt:lpstr>
      <vt:lpstr>Times New Roman</vt:lpstr>
      <vt:lpstr>Tema di Office</vt:lpstr>
      <vt:lpstr>LA SCUOLA ITALIANA E LE SUE METAFORE </vt:lpstr>
      <vt:lpstr>TUTTE LE SCIENZE HANNO BISOGNO DI METAFORE</vt:lpstr>
      <vt:lpstr>LA METAFORA SCELTA RIVELA LA VISIONE CHE SI HA DEL MONDO </vt:lpstr>
      <vt:lpstr>LA METAFORA "CREA IL PERIMETRO" DEL PENSIERO </vt:lpstr>
      <vt:lpstr>LE METAFORE NON SONO ETERNE. </vt:lpstr>
      <vt:lpstr>ANCHE LA PEDAGOGIA HA LE SUE METAFORE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metafora militaresca</vt:lpstr>
      <vt:lpstr>Molti termini utilizzati quotidianamente a scuola rivelano questo carattere di contesti di gerarchia e comando: </vt:lpstr>
      <vt:lpstr>Era pensabile già in quegli anni un altro paradigma?</vt:lpstr>
      <vt:lpstr>il modello von Humboldt nacque per rifondare l'università ma i suoi principi  influenzarono l'intera struttura scolastica </vt:lpstr>
      <vt:lpstr>Presentazione standard di PowerPoint</vt:lpstr>
      <vt:lpstr>altre sarebbero stati le metafore e il lessico usati dalla scuola</vt:lpstr>
      <vt:lpstr>legge Casati preferì per la scuola italiana il modello militare prussiano</vt:lpstr>
      <vt:lpstr>la metafora  della GARA SPORTIVA  - della COMPETIZIONE AGONISTICA </vt:lpstr>
      <vt:lpstr>Malgrado ciò la metafora della gara sportiva è diventata centrale negli ultimi decenni. </vt:lpstr>
      <vt:lpstr>la metafora sportiva punta sulla performance individuale </vt:lpstr>
      <vt:lpstr>. La "pedagogia del traguardo" trasforma il percorso educativo in una corsa a ostacoli </vt:lpstr>
      <vt:lpstr>IL PARADIGMA AZIENDALISTICO la scuola come azienda</vt:lpstr>
      <vt:lpstr>La Didattica come "Produzione di Competenze"</vt:lpstr>
      <vt:lpstr> UNA METAFORA FISIOLOGICA: L’ASSIMILARE per due diversi modi di pensare  </vt:lpstr>
      <vt:lpstr>La metafora dell’assimilazione nella cultura occidentale</vt:lpstr>
      <vt:lpstr> La metafora dell’assimilazione nell’”approccio orientale”</vt:lpstr>
      <vt:lpstr>la conoscenza è vista come un flusso di esperienze a cui partecipare</vt:lpstr>
      <vt:lpstr>Presentazione standard di PowerPoint</vt:lpstr>
      <vt:lpstr> nella scuola della cura la cura è un "modo d'essere" </vt:lpstr>
      <vt:lpstr>  </vt:lpstr>
      <vt:lpstr>quali metafore abbiamo per rendere con immagini concrete il paradigma della “pratica della cura”?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Francesco Farina</dc:creator>
  <cp:lastModifiedBy>Anna DATTILIA</cp:lastModifiedBy>
  <cp:revision>9</cp:revision>
  <dcterms:created xsi:type="dcterms:W3CDTF">2026-04-29T15:34:39Z</dcterms:created>
  <dcterms:modified xsi:type="dcterms:W3CDTF">2026-05-18T16:43:26Z</dcterms:modified>
</cp:coreProperties>
</file>