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3" r:id="rId3"/>
    <p:sldId id="269" r:id="rId4"/>
    <p:sldId id="258" r:id="rId5"/>
    <p:sldId id="266" r:id="rId6"/>
    <p:sldId id="257" r:id="rId7"/>
    <p:sldId id="265" r:id="rId8"/>
    <p:sldId id="259" r:id="rId9"/>
    <p:sldId id="262" r:id="rId10"/>
    <p:sldId id="272" r:id="rId11"/>
    <p:sldId id="267" r:id="rId12"/>
    <p:sldId id="260" r:id="rId13"/>
    <p:sldId id="261" r:id="rId14"/>
    <p:sldId id="268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41"/>
  </p:normalViewPr>
  <p:slideViewPr>
    <p:cSldViewPr snapToGrid="0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6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055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63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9669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0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95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1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4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3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8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8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2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5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7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1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096E48-6D5C-E88D-2A39-E39FE72A0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5574" y="1438703"/>
            <a:ext cx="7766936" cy="914400"/>
          </a:xfrm>
        </p:spPr>
        <p:txBody>
          <a:bodyPr/>
          <a:lstStyle/>
          <a:p>
            <a:pPr algn="ctr"/>
            <a:r>
              <a:rPr lang="it-IT" sz="6000" dirty="0">
                <a:solidFill>
                  <a:schemeClr val="accent2">
                    <a:lumMod val="75000"/>
                  </a:schemeClr>
                </a:solidFill>
              </a:rPr>
              <a:t>Gatti </a:t>
            </a:r>
            <a:r>
              <a:rPr lang="it-IT" sz="6000" dirty="0" err="1">
                <a:solidFill>
                  <a:schemeClr val="accent2">
                    <a:lumMod val="75000"/>
                  </a:schemeClr>
                </a:solidFill>
              </a:rPr>
              <a:t>batesoniani</a:t>
            </a:r>
            <a:endParaRPr lang="it-IT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F8C1AE7-605A-BBBA-1868-90E87445A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574" y="2783530"/>
            <a:ext cx="7766936" cy="645470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92D050"/>
                </a:solidFill>
              </a:rPr>
              <a:t>Lezioni da una pandemia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C7EE59-98E5-37EC-96E4-42DA3EEBFC79}"/>
              </a:ext>
            </a:extLst>
          </p:cNvPr>
          <p:cNvSpPr txBox="1"/>
          <p:nvPr/>
        </p:nvSpPr>
        <p:spPr>
          <a:xfrm>
            <a:off x="5159042" y="5311865"/>
            <a:ext cx="35782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Maria Laura </a:t>
            </a:r>
            <a:r>
              <a:rPr lang="it-IT" sz="1600" dirty="0" err="1">
                <a:solidFill>
                  <a:schemeClr val="accent2">
                    <a:lumMod val="75000"/>
                  </a:schemeClr>
                </a:solidFill>
              </a:rPr>
              <a:t>Scarino</a:t>
            </a:r>
            <a:endParaRPr lang="it-IT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Vacanza –studio Circolo Bateson</a:t>
            </a:r>
          </a:p>
          <a:p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Hotel «La Bastia» Soriano nel Cimino</a:t>
            </a:r>
          </a:p>
          <a:p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29 agosto-3 settembre 2022</a:t>
            </a:r>
          </a:p>
          <a:p>
            <a:r>
              <a:rPr lang="it-IT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607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Segnaposto contenuto 4" descr="Immagine che contiene gatto, esterni, erba, terra&#10;&#10;Descrizione generata automaticamente">
            <a:extLst>
              <a:ext uri="{FF2B5EF4-FFF2-40B4-BE49-F238E27FC236}">
                <a16:creationId xmlns:a16="http://schemas.microsoft.com/office/drawing/2014/main" id="{6C652F57-B700-F37F-FC35-3FAD2A7DE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8" r="7002" b="1896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F68DCF1-1BA0-F73D-0071-EDD85AB5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204" y="1652220"/>
            <a:ext cx="3887839" cy="152436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E come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fatta</a:t>
            </a:r>
            <a:r>
              <a:rPr lang="en-US" dirty="0"/>
              <a:t> la LORO </a:t>
            </a:r>
            <a:r>
              <a:rPr lang="en-US" dirty="0" err="1"/>
              <a:t>relazione</a:t>
            </a:r>
            <a:r>
              <a:rPr lang="en-US" dirty="0"/>
              <a:t>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97750A-CCB8-6DC3-177A-EBB7FD1D6C67}"/>
              </a:ext>
            </a:extLst>
          </p:cNvPr>
          <p:cNvSpPr txBox="1"/>
          <p:nvPr/>
        </p:nvSpPr>
        <p:spPr>
          <a:xfrm>
            <a:off x="750020" y="6397788"/>
            <a:ext cx="250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Griso e Romoletto</a:t>
            </a:r>
          </a:p>
        </p:txBody>
      </p:sp>
    </p:spTree>
    <p:extLst>
      <p:ext uri="{BB962C8B-B14F-4D97-AF65-F5344CB8AC3E}">
        <p14:creationId xmlns:p14="http://schemas.microsoft.com/office/powerpoint/2010/main" val="1568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20C136-CD76-3DC7-9D62-694B8EE5C5E0}"/>
              </a:ext>
            </a:extLst>
          </p:cNvPr>
          <p:cNvSpPr txBox="1"/>
          <p:nvPr/>
        </p:nvSpPr>
        <p:spPr>
          <a:xfrm>
            <a:off x="187570" y="293077"/>
            <a:ext cx="9087744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0B050"/>
                </a:solidFill>
              </a:rPr>
              <a:t>Senza parole, intessiamo con loro relazioni </a:t>
            </a:r>
          </a:p>
          <a:p>
            <a:r>
              <a:rPr lang="it-IT" sz="2400" dirty="0">
                <a:solidFill>
                  <a:srgbClr val="00B050"/>
                </a:solidFill>
              </a:rPr>
              <a:t>a volte molto profonde e significative</a:t>
            </a:r>
          </a:p>
          <a:p>
            <a:endParaRPr lang="it-IT" sz="2400" dirty="0">
              <a:solidFill>
                <a:srgbClr val="00B050"/>
              </a:solidFill>
            </a:endParaRPr>
          </a:p>
          <a:p>
            <a:r>
              <a:rPr lang="it-IT" sz="2400" dirty="0">
                <a:solidFill>
                  <a:srgbClr val="00B050"/>
                </a:solidFill>
              </a:rPr>
              <a:t>Senza parole, anche loro si mettono in relazione con noi, </a:t>
            </a:r>
          </a:p>
          <a:p>
            <a:r>
              <a:rPr lang="it-IT" sz="2400" dirty="0">
                <a:solidFill>
                  <a:srgbClr val="00B050"/>
                </a:solidFill>
              </a:rPr>
              <a:t>in modi molto diversi</a:t>
            </a:r>
          </a:p>
          <a:p>
            <a:endParaRPr lang="it-IT" sz="2400" dirty="0">
              <a:solidFill>
                <a:srgbClr val="00B050"/>
              </a:solidFill>
            </a:endParaRPr>
          </a:p>
          <a:p>
            <a:r>
              <a:rPr lang="it-IT" sz="2400" dirty="0">
                <a:solidFill>
                  <a:srgbClr val="00B050"/>
                </a:solidFill>
              </a:rPr>
              <a:t> Al di là della relazione che hanno con noi umani, sono</a:t>
            </a:r>
          </a:p>
          <a:p>
            <a:r>
              <a:rPr lang="it-IT" sz="2400" dirty="0">
                <a:solidFill>
                  <a:srgbClr val="00B050"/>
                </a:solidFill>
              </a:rPr>
              <a:t>costantemente in relazione tra di loro</a:t>
            </a:r>
          </a:p>
          <a:p>
            <a:endParaRPr lang="it-IT" sz="2400" dirty="0">
              <a:solidFill>
                <a:srgbClr val="00B050"/>
              </a:solidFill>
            </a:endParaRPr>
          </a:p>
          <a:p>
            <a:r>
              <a:rPr lang="it-IT" sz="2400" dirty="0">
                <a:solidFill>
                  <a:srgbClr val="00B050"/>
                </a:solidFill>
              </a:rPr>
              <a:t>Ho imparato che dovevo:</a:t>
            </a:r>
          </a:p>
          <a:p>
            <a:endParaRPr lang="it-IT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B050"/>
                </a:solidFill>
              </a:rPr>
              <a:t>Imparare a osservarli e non agire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B050"/>
                </a:solidFill>
              </a:rPr>
              <a:t>Essere attenta agli «inviti di relazione» da parte loro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B050"/>
                </a:solidFill>
              </a:rPr>
              <a:t>Rispettare il loro modo di comportarsi, anche se non lo capivo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974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06F84A3-CEDF-7918-5D78-748BB2A21F57}"/>
              </a:ext>
            </a:extLst>
          </p:cNvPr>
          <p:cNvSpPr txBox="1"/>
          <p:nvPr/>
        </p:nvSpPr>
        <p:spPr>
          <a:xfrm>
            <a:off x="555584" y="1377388"/>
            <a:ext cx="882164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00B050"/>
                </a:solidFill>
              </a:rPr>
              <a:t>The major </a:t>
            </a:r>
            <a:r>
              <a:rPr lang="it-IT" sz="4000" dirty="0" err="1">
                <a:solidFill>
                  <a:srgbClr val="00B050"/>
                </a:solidFill>
              </a:rPr>
              <a:t>problems</a:t>
            </a:r>
            <a:r>
              <a:rPr lang="it-IT" sz="4000" dirty="0">
                <a:solidFill>
                  <a:srgbClr val="00B050"/>
                </a:solidFill>
              </a:rPr>
              <a:t> in the world are </a:t>
            </a:r>
          </a:p>
          <a:p>
            <a:r>
              <a:rPr lang="it-IT" sz="4000" dirty="0">
                <a:solidFill>
                  <a:srgbClr val="00B050"/>
                </a:solidFill>
              </a:rPr>
              <a:t>the </a:t>
            </a:r>
            <a:r>
              <a:rPr lang="it-IT" sz="4000" dirty="0" err="1">
                <a:solidFill>
                  <a:srgbClr val="00B050"/>
                </a:solidFill>
              </a:rPr>
              <a:t>result</a:t>
            </a:r>
            <a:r>
              <a:rPr lang="it-IT" sz="4000" dirty="0">
                <a:solidFill>
                  <a:srgbClr val="00B050"/>
                </a:solidFill>
              </a:rPr>
              <a:t> of the </a:t>
            </a:r>
            <a:r>
              <a:rPr lang="it-IT" sz="4000" dirty="0" err="1">
                <a:solidFill>
                  <a:srgbClr val="00B050"/>
                </a:solidFill>
              </a:rPr>
              <a:t>difference</a:t>
            </a:r>
            <a:r>
              <a:rPr lang="it-IT" sz="4000" dirty="0">
                <a:solidFill>
                  <a:srgbClr val="00B050"/>
                </a:solidFill>
              </a:rPr>
              <a:t> </a:t>
            </a:r>
            <a:r>
              <a:rPr lang="it-IT" sz="4000" dirty="0" err="1">
                <a:solidFill>
                  <a:srgbClr val="00B050"/>
                </a:solidFill>
              </a:rPr>
              <a:t>between</a:t>
            </a:r>
            <a:endParaRPr lang="it-IT" sz="4000" dirty="0">
              <a:solidFill>
                <a:srgbClr val="00B050"/>
              </a:solidFill>
            </a:endParaRPr>
          </a:p>
          <a:p>
            <a:r>
              <a:rPr lang="it-IT" sz="4000" dirty="0" err="1">
                <a:solidFill>
                  <a:srgbClr val="00B050"/>
                </a:solidFill>
              </a:rPr>
              <a:t>how</a:t>
            </a:r>
            <a:r>
              <a:rPr lang="it-IT" sz="4000" dirty="0">
                <a:solidFill>
                  <a:srgbClr val="00B050"/>
                </a:solidFill>
              </a:rPr>
              <a:t> Nature works </a:t>
            </a:r>
          </a:p>
          <a:p>
            <a:r>
              <a:rPr lang="it-IT" sz="4000" dirty="0">
                <a:solidFill>
                  <a:srgbClr val="00B050"/>
                </a:solidFill>
              </a:rPr>
              <a:t>and the way people </a:t>
            </a:r>
            <a:r>
              <a:rPr lang="it-IT" sz="4000" dirty="0" err="1">
                <a:solidFill>
                  <a:srgbClr val="00B050"/>
                </a:solidFill>
              </a:rPr>
              <a:t>think</a:t>
            </a:r>
            <a:endParaRPr lang="it-IT" sz="4000" dirty="0">
              <a:solidFill>
                <a:srgbClr val="00B050"/>
              </a:solidFill>
            </a:endParaRPr>
          </a:p>
          <a:p>
            <a:endParaRPr lang="it-IT" sz="4000" dirty="0">
              <a:solidFill>
                <a:srgbClr val="00B050"/>
              </a:solidFill>
            </a:endParaRPr>
          </a:p>
          <a:p>
            <a:r>
              <a:rPr lang="it-IT" sz="4000" i="1" dirty="0">
                <a:solidFill>
                  <a:srgbClr val="00B050"/>
                </a:solidFill>
              </a:rPr>
              <a:t>Gregory Bateson</a:t>
            </a:r>
          </a:p>
        </p:txBody>
      </p:sp>
    </p:spTree>
    <p:extLst>
      <p:ext uri="{BB962C8B-B14F-4D97-AF65-F5344CB8AC3E}">
        <p14:creationId xmlns:p14="http://schemas.microsoft.com/office/powerpoint/2010/main" val="199544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9156E3C-FCE7-A3E2-E56C-BDE213F35170}"/>
              </a:ext>
            </a:extLst>
          </p:cNvPr>
          <p:cNvSpPr txBox="1"/>
          <p:nvPr/>
        </p:nvSpPr>
        <p:spPr>
          <a:xfrm>
            <a:off x="277221" y="1203012"/>
            <a:ext cx="8718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rgbClr val="00B050"/>
                </a:solidFill>
              </a:rPr>
              <a:t>L’osservazione degli animali non umani può avvicinarci di più </a:t>
            </a:r>
          </a:p>
          <a:p>
            <a:pPr algn="ctr"/>
            <a:r>
              <a:rPr lang="it-IT" sz="2400" dirty="0">
                <a:solidFill>
                  <a:srgbClr val="00B050"/>
                </a:solidFill>
              </a:rPr>
              <a:t>al modo in cui «la Natura pensa?»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74F4E7-897A-E787-11B8-75B42C9CBD59}"/>
              </a:ext>
            </a:extLst>
          </p:cNvPr>
          <p:cNvSpPr txBox="1"/>
          <p:nvPr/>
        </p:nvSpPr>
        <p:spPr>
          <a:xfrm>
            <a:off x="363416" y="2792666"/>
            <a:ext cx="982993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B050"/>
                </a:solidFill>
              </a:rPr>
              <a:t>La differenza cruciale è che per comunicare con loro</a:t>
            </a:r>
          </a:p>
          <a:p>
            <a:r>
              <a:rPr lang="it-IT" sz="2000" dirty="0">
                <a:solidFill>
                  <a:srgbClr val="00B050"/>
                </a:solidFill>
              </a:rPr>
              <a:t>    dobbiamo abbandonare il linguaggio verbale</a:t>
            </a:r>
          </a:p>
          <a:p>
            <a:r>
              <a:rPr lang="it-IT" sz="2000" dirty="0">
                <a:solidFill>
                  <a:srgbClr val="00B05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B050"/>
                </a:solidFill>
              </a:rPr>
              <a:t>Ma possiamo comunicare in modo fortemente emotivo, il che è molto importante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B050"/>
                </a:solidFill>
              </a:rPr>
              <a:t>In altre parole, possiamo capirci ma dobbiamo usare altri sistemi…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B050"/>
                </a:solidFill>
              </a:rPr>
              <a:t>Questo potrebbe aiutarci nel cambiamento di epistemologia e</a:t>
            </a:r>
          </a:p>
          <a:p>
            <a:r>
              <a:rPr lang="it-IT" sz="2000" dirty="0">
                <a:solidFill>
                  <a:srgbClr val="00B05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B050"/>
                </a:solidFill>
              </a:rPr>
              <a:t>a </a:t>
            </a:r>
            <a:r>
              <a:rPr lang="it-IT" sz="2000" dirty="0">
                <a:solidFill>
                  <a:srgbClr val="C00000"/>
                </a:solidFill>
              </a:rPr>
              <a:t>«navigare nell’incertezza senza perderci troppo»(Vincent Kenny) </a:t>
            </a:r>
            <a:r>
              <a:rPr lang="it-IT" sz="2000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36775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4C65EF-AB15-C91E-AA4C-780FD47AC1E9}"/>
              </a:ext>
            </a:extLst>
          </p:cNvPr>
          <p:cNvSpPr txBox="1"/>
          <p:nvPr/>
        </p:nvSpPr>
        <p:spPr>
          <a:xfrm>
            <a:off x="-1266092" y="2039815"/>
            <a:ext cx="115547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dirty="0">
                <a:solidFill>
                  <a:srgbClr val="00B050"/>
                </a:solidFill>
              </a:rPr>
              <a:t>Ci vuole molto tempo e una intensa </a:t>
            </a:r>
          </a:p>
          <a:p>
            <a:pPr algn="ctr"/>
            <a:r>
              <a:rPr lang="it-IT" sz="4000" dirty="0">
                <a:solidFill>
                  <a:srgbClr val="00B050"/>
                </a:solidFill>
              </a:rPr>
              <a:t>esperienza per disfare </a:t>
            </a:r>
          </a:p>
          <a:p>
            <a:pPr algn="ctr"/>
            <a:r>
              <a:rPr lang="it-IT" sz="4000" dirty="0">
                <a:solidFill>
                  <a:srgbClr val="00B050"/>
                </a:solidFill>
              </a:rPr>
              <a:t>ciò che abbiamo imparato</a:t>
            </a:r>
          </a:p>
          <a:p>
            <a:endParaRPr lang="it-IT" sz="4000" dirty="0">
              <a:solidFill>
                <a:srgbClr val="00B050"/>
              </a:solidFill>
            </a:endParaRPr>
          </a:p>
          <a:p>
            <a:pPr algn="r"/>
            <a:r>
              <a:rPr lang="it-IT" sz="3200" i="1" dirty="0">
                <a:solidFill>
                  <a:srgbClr val="00B050"/>
                </a:solidFill>
              </a:rPr>
              <a:t>Gregory Bateson</a:t>
            </a:r>
          </a:p>
        </p:txBody>
      </p:sp>
    </p:spTree>
    <p:extLst>
      <p:ext uri="{BB962C8B-B14F-4D97-AF65-F5344CB8AC3E}">
        <p14:creationId xmlns:p14="http://schemas.microsoft.com/office/powerpoint/2010/main" val="426645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EC8621E-6214-2954-69E7-8B17D711484D}"/>
              </a:ext>
            </a:extLst>
          </p:cNvPr>
          <p:cNvSpPr txBox="1"/>
          <p:nvPr/>
        </p:nvSpPr>
        <p:spPr>
          <a:xfrm>
            <a:off x="5209563" y="2160589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100000"/>
              <a:buFont typeface="Font di sistema regolare"/>
              <a:buChar char="●"/>
            </a:pPr>
            <a:r>
              <a:rPr lang="en-US" sz="2000" dirty="0" err="1">
                <a:solidFill>
                  <a:srgbClr val="92D050"/>
                </a:solidFill>
              </a:rPr>
              <a:t>Questo</a:t>
            </a:r>
            <a:r>
              <a:rPr lang="en-US" sz="2000" dirty="0">
                <a:solidFill>
                  <a:srgbClr val="92D050"/>
                </a:solidFill>
              </a:rPr>
              <a:t> tempo di </a:t>
            </a:r>
            <a:r>
              <a:rPr lang="en-US" sz="2000" dirty="0" err="1">
                <a:solidFill>
                  <a:srgbClr val="92D050"/>
                </a:solidFill>
              </a:rPr>
              <a:t>pandemia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è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stato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una</a:t>
            </a:r>
            <a:r>
              <a:rPr lang="en-US" sz="2000" dirty="0">
                <a:solidFill>
                  <a:srgbClr val="92D050"/>
                </a:solidFill>
              </a:rPr>
              <a:t> «</a:t>
            </a:r>
            <a:r>
              <a:rPr lang="en-US" sz="2000" dirty="0" err="1">
                <a:solidFill>
                  <a:srgbClr val="92D050"/>
                </a:solidFill>
              </a:rPr>
              <a:t>intensa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esperienza</a:t>
            </a:r>
            <a:r>
              <a:rPr lang="en-US" sz="2000" dirty="0">
                <a:solidFill>
                  <a:srgbClr val="92D050"/>
                </a:solidFill>
              </a:rPr>
              <a:t>»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100000"/>
              <a:buFont typeface="Font di sistema regolare"/>
              <a:buChar char="●"/>
            </a:pPr>
            <a:r>
              <a:rPr lang="en-US" sz="2000" dirty="0">
                <a:solidFill>
                  <a:srgbClr val="92D050"/>
                </a:solidFill>
              </a:rPr>
              <a:t>    per </a:t>
            </a:r>
            <a:r>
              <a:rPr lang="en-US" sz="2000" dirty="0" err="1">
                <a:solidFill>
                  <a:srgbClr val="92D050"/>
                </a:solidFill>
              </a:rPr>
              <a:t>tutte</a:t>
            </a:r>
            <a:r>
              <a:rPr lang="en-US" sz="2000" dirty="0">
                <a:solidFill>
                  <a:srgbClr val="92D050"/>
                </a:solidFill>
              </a:rPr>
              <a:t> e tutti </a:t>
            </a:r>
            <a:r>
              <a:rPr lang="en-US" sz="2000" dirty="0" err="1">
                <a:solidFill>
                  <a:srgbClr val="92D050"/>
                </a:solidFill>
              </a:rPr>
              <a:t>noi</a:t>
            </a:r>
            <a:r>
              <a:rPr lang="en-US" sz="2000" dirty="0">
                <a:solidFill>
                  <a:srgbClr val="92D050"/>
                </a:solidFill>
              </a:rPr>
              <a:t>, per </a:t>
            </a:r>
            <a:r>
              <a:rPr lang="en-US" sz="2000" dirty="0" err="1">
                <a:solidFill>
                  <a:srgbClr val="92D050"/>
                </a:solidFill>
              </a:rPr>
              <a:t>tutto</a:t>
            </a:r>
            <a:r>
              <a:rPr lang="en-US" sz="2000" dirty="0">
                <a:solidFill>
                  <a:srgbClr val="92D050"/>
                </a:solidFill>
              </a:rPr>
              <a:t> il mondo…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100000"/>
              <a:buFont typeface="Font di sistema regolare"/>
              <a:buChar char="●"/>
            </a:pPr>
            <a:r>
              <a:rPr lang="en-US" sz="2000" dirty="0" err="1">
                <a:solidFill>
                  <a:srgbClr val="92D050"/>
                </a:solidFill>
              </a:rPr>
              <a:t>Avremo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abbastanza</a:t>
            </a:r>
            <a:r>
              <a:rPr lang="en-US" sz="2000" dirty="0">
                <a:solidFill>
                  <a:srgbClr val="92D050"/>
                </a:solidFill>
              </a:rPr>
              <a:t> tempo per «</a:t>
            </a:r>
            <a:r>
              <a:rPr lang="en-US" sz="2000" dirty="0" err="1">
                <a:solidFill>
                  <a:srgbClr val="92D050"/>
                </a:solidFill>
              </a:rPr>
              <a:t>disfare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ciò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che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abbiamo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imparato</a:t>
            </a:r>
            <a:r>
              <a:rPr lang="en-US" sz="2000" dirty="0">
                <a:solidFill>
                  <a:srgbClr val="92D050"/>
                </a:solidFill>
              </a:rPr>
              <a:t>»?</a:t>
            </a:r>
          </a:p>
        </p:txBody>
      </p:sp>
      <p:pic>
        <p:nvPicPr>
          <p:cNvPr id="4" name="Immagine 3" descr="Immagine che contiene natura, arcobaleno, acqua, barca&#10;&#10;Descrizione generata automaticamente">
            <a:extLst>
              <a:ext uri="{FF2B5EF4-FFF2-40B4-BE49-F238E27FC236}">
                <a16:creationId xmlns:a16="http://schemas.microsoft.com/office/drawing/2014/main" id="{2F33D624-24EB-19D4-27C6-AB297A0D3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61" r="-1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C90DD4-BE98-93E6-0634-C9EAAF13AC34}"/>
              </a:ext>
            </a:extLst>
          </p:cNvPr>
          <p:cNvSpPr txBox="1"/>
          <p:nvPr/>
        </p:nvSpPr>
        <p:spPr>
          <a:xfrm>
            <a:off x="-3154" y="6442502"/>
            <a:ext cx="5255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Venezia, Canal Grande e chiesa della Salute, 30 Aprile 2020</a:t>
            </a:r>
          </a:p>
        </p:txBody>
      </p:sp>
    </p:spTree>
    <p:extLst>
      <p:ext uri="{BB962C8B-B14F-4D97-AF65-F5344CB8AC3E}">
        <p14:creationId xmlns:p14="http://schemas.microsoft.com/office/powerpoint/2010/main" val="3409399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B70C135-4C6B-3C00-896A-D5FF53FFE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16" y="303285"/>
            <a:ext cx="7772400" cy="58293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4FDD22-ACC7-7142-E108-B1686E9257EC}"/>
              </a:ext>
            </a:extLst>
          </p:cNvPr>
          <p:cNvSpPr txBox="1"/>
          <p:nvPr/>
        </p:nvSpPr>
        <p:spPr>
          <a:xfrm>
            <a:off x="596016" y="6216161"/>
            <a:ext cx="1134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</a:rPr>
              <a:t>Romoletto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E94D0E8-EBEC-D264-2385-D1DE48C800D1}"/>
              </a:ext>
            </a:extLst>
          </p:cNvPr>
          <p:cNvSpPr txBox="1"/>
          <p:nvPr/>
        </p:nvSpPr>
        <p:spPr>
          <a:xfrm>
            <a:off x="4210418" y="5389543"/>
            <a:ext cx="4157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288309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888078-671E-6AE6-0853-74C7CC3AE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96482"/>
            <a:ext cx="3854528" cy="1278466"/>
          </a:xfrm>
        </p:spPr>
        <p:txBody>
          <a:bodyPr anchor="t"/>
          <a:lstStyle/>
          <a:p>
            <a:r>
              <a:rPr lang="it-IT" dirty="0">
                <a:solidFill>
                  <a:srgbClr val="00B050"/>
                </a:solidFill>
              </a:rPr>
              <a:t>I quasi tre anni di pandemia che abbiamo vissuto dal 2019 a oggi…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0C5A849C-1B49-8723-51D0-806B66A00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8852" y="144052"/>
            <a:ext cx="4513262" cy="5444479"/>
          </a:xfrm>
          <a:ln w="57150">
            <a:solidFill>
              <a:srgbClr val="FF0000"/>
            </a:solidFill>
          </a:ln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218322-57C2-3196-F106-186369599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it-IT" sz="2000" dirty="0"/>
          </a:p>
          <a:p>
            <a:pPr algn="ctr"/>
            <a:r>
              <a:rPr lang="it-IT" sz="2000" dirty="0">
                <a:solidFill>
                  <a:srgbClr val="FF0000"/>
                </a:solidFill>
              </a:rPr>
              <a:t>…potrebbero diventare una opportunità pazzesca per cercare di modificare la nostra EPISTEMOLOGIA?</a:t>
            </a:r>
          </a:p>
        </p:txBody>
      </p:sp>
    </p:spTree>
    <p:extLst>
      <p:ext uri="{BB962C8B-B14F-4D97-AF65-F5344CB8AC3E}">
        <p14:creationId xmlns:p14="http://schemas.microsoft.com/office/powerpoint/2010/main" val="232309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9B8EF4-5B68-3E3B-5E80-3B8701C8E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B050"/>
                </a:solidFill>
              </a:rPr>
              <a:t>Le mie piccole maestre e i miei miei piccoli maestri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9B516F24-6380-1646-8D93-207C9EE121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4" y="2160589"/>
            <a:ext cx="4183062" cy="3137296"/>
          </a:xfrm>
          <a:ln w="57150">
            <a:solidFill>
              <a:srgbClr val="FF0000"/>
            </a:solidFill>
          </a:ln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3FB94C-1F9E-353B-16C1-D0B309162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8" y="2528429"/>
            <a:ext cx="4184034" cy="3137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>
                <a:solidFill>
                  <a:srgbClr val="00B050"/>
                </a:solidFill>
              </a:rPr>
              <a:t>Dal maggio 2020 a oggi, circa dieci gatti, in formato variabile, sono diventati gli abitanti di un Casaletto con podere a Sant’Eutizio, frazione di Soriano nel Cimino, dove ho passato con mia sorella più di un mese dopo la fine della prima quarantena…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0857F3-A605-2297-5209-E69067793580}"/>
              </a:ext>
            </a:extLst>
          </p:cNvPr>
          <p:cNvSpPr txBox="1"/>
          <p:nvPr/>
        </p:nvSpPr>
        <p:spPr>
          <a:xfrm>
            <a:off x="368419" y="5528074"/>
            <a:ext cx="5099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</a:rPr>
              <a:t>Nerina del buio, Bibì, Romoletto, Bibò, Griso, Zerlina</a:t>
            </a:r>
          </a:p>
        </p:txBody>
      </p:sp>
    </p:spTree>
    <p:extLst>
      <p:ext uri="{BB962C8B-B14F-4D97-AF65-F5344CB8AC3E}">
        <p14:creationId xmlns:p14="http://schemas.microsoft.com/office/powerpoint/2010/main" val="147839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025FA0-034D-CE06-0425-677D0E55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473" y="1760322"/>
            <a:ext cx="3887839" cy="19210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FF9300"/>
                </a:solidFill>
              </a:rPr>
              <a:t>Come </a:t>
            </a:r>
            <a:r>
              <a:rPr lang="en-US" sz="4400" dirty="0" err="1">
                <a:solidFill>
                  <a:srgbClr val="FF9300"/>
                </a:solidFill>
              </a:rPr>
              <a:t>pensano</a:t>
            </a:r>
            <a:r>
              <a:rPr lang="en-US" sz="4400" dirty="0">
                <a:solidFill>
                  <a:srgbClr val="FF9300"/>
                </a:solidFill>
              </a:rPr>
              <a:t> </a:t>
            </a:r>
            <a:br>
              <a:rPr lang="en-US" sz="4400" dirty="0">
                <a:solidFill>
                  <a:srgbClr val="FF9300"/>
                </a:solidFill>
              </a:rPr>
            </a:br>
            <a:r>
              <a:rPr lang="en-US" sz="4400" dirty="0" err="1">
                <a:solidFill>
                  <a:srgbClr val="FF9300"/>
                </a:solidFill>
              </a:rPr>
              <a:t>i</a:t>
            </a:r>
            <a:r>
              <a:rPr lang="en-US" sz="4400" dirty="0">
                <a:solidFill>
                  <a:srgbClr val="FF9300"/>
                </a:solidFill>
              </a:rPr>
              <a:t> </a:t>
            </a:r>
            <a:r>
              <a:rPr lang="en-US" sz="4400" dirty="0" err="1">
                <a:solidFill>
                  <a:srgbClr val="FF9300"/>
                </a:solidFill>
              </a:rPr>
              <a:t>gatti</a:t>
            </a:r>
            <a:r>
              <a:rPr lang="en-US" sz="4400" dirty="0">
                <a:solidFill>
                  <a:srgbClr val="FF9300"/>
                </a:solidFill>
              </a:rPr>
              <a:t>? </a:t>
            </a:r>
            <a:br>
              <a:rPr lang="en-US" sz="4400" dirty="0">
                <a:solidFill>
                  <a:srgbClr val="FF9300"/>
                </a:solidFill>
              </a:rPr>
            </a:br>
            <a:br>
              <a:rPr lang="en-US" sz="2800" dirty="0">
                <a:solidFill>
                  <a:srgbClr val="FF9300"/>
                </a:solidFill>
              </a:rPr>
            </a:br>
            <a:endParaRPr lang="en-US" sz="2800" dirty="0">
              <a:solidFill>
                <a:srgbClr val="FF9300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7344FBB-3989-D8DC-341E-BA32CADBC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73" t="4617" r="2" b="6503"/>
          <a:stretch/>
        </p:blipFill>
        <p:spPr>
          <a:xfrm>
            <a:off x="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428C9F-7378-DA0C-637C-4B0BB6575BA2}"/>
              </a:ext>
            </a:extLst>
          </p:cNvPr>
          <p:cNvSpPr txBox="1"/>
          <p:nvPr/>
        </p:nvSpPr>
        <p:spPr>
          <a:xfrm>
            <a:off x="2697470" y="6457890"/>
            <a:ext cx="77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Griso</a:t>
            </a:r>
          </a:p>
        </p:txBody>
      </p:sp>
    </p:spTree>
    <p:extLst>
      <p:ext uri="{BB962C8B-B14F-4D97-AF65-F5344CB8AC3E}">
        <p14:creationId xmlns:p14="http://schemas.microsoft.com/office/powerpoint/2010/main" val="58590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297B80A-56FE-437D-9FA3-A854CC73FC71}"/>
              </a:ext>
            </a:extLst>
          </p:cNvPr>
          <p:cNvSpPr txBox="1"/>
          <p:nvPr/>
        </p:nvSpPr>
        <p:spPr>
          <a:xfrm>
            <a:off x="480646" y="2363433"/>
            <a:ext cx="90027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solidFill>
                  <a:srgbClr val="FF0000"/>
                </a:solidFill>
              </a:rPr>
              <a:t>Per capirci dobbiamo rinunciare</a:t>
            </a:r>
          </a:p>
          <a:p>
            <a:r>
              <a:rPr lang="it-IT" sz="4800" dirty="0">
                <a:solidFill>
                  <a:srgbClr val="FF0000"/>
                </a:solidFill>
              </a:rPr>
              <a:t> a usare le parole…</a:t>
            </a:r>
          </a:p>
        </p:txBody>
      </p:sp>
    </p:spTree>
    <p:extLst>
      <p:ext uri="{BB962C8B-B14F-4D97-AF65-F5344CB8AC3E}">
        <p14:creationId xmlns:p14="http://schemas.microsoft.com/office/powerpoint/2010/main" val="323451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56F3338C-976D-C7D7-7C47-82B8B3FD3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0" r="5287" b="9093"/>
          <a:stretch/>
        </p:blipFill>
        <p:spPr>
          <a:xfrm>
            <a:off x="70423" y="0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9627CA-2E8C-628E-3DF4-5CAFCD9CFC05}"/>
              </a:ext>
            </a:extLst>
          </p:cNvPr>
          <p:cNvSpPr txBox="1"/>
          <p:nvPr/>
        </p:nvSpPr>
        <p:spPr>
          <a:xfrm>
            <a:off x="5183270" y="1309245"/>
            <a:ext cx="4763558" cy="237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E… </a:t>
            </a:r>
            <a:r>
              <a:rPr lang="en-US" sz="5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 CHE COSA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pensano</a:t>
            </a:r>
            <a:r>
              <a:rPr lang="en-US" sz="5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D8AF63-7C94-7DC0-53AC-C0F4ED727458}"/>
              </a:ext>
            </a:extLst>
          </p:cNvPr>
          <p:cNvSpPr txBox="1"/>
          <p:nvPr/>
        </p:nvSpPr>
        <p:spPr>
          <a:xfrm>
            <a:off x="2631170" y="6384497"/>
            <a:ext cx="124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Romoletto</a:t>
            </a:r>
          </a:p>
        </p:txBody>
      </p:sp>
    </p:spTree>
    <p:extLst>
      <p:ext uri="{BB962C8B-B14F-4D97-AF65-F5344CB8AC3E}">
        <p14:creationId xmlns:p14="http://schemas.microsoft.com/office/powerpoint/2010/main" val="276130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9F96B3-581E-667E-2C27-A21B27CD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Per i gatti del Casaletto non c’è stata nessuna pandemia…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568041-737B-298F-D934-7EB286FF0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013200"/>
            <a:ext cx="8596668" cy="1570962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ecco un buon esempio di… </a:t>
            </a:r>
          </a:p>
          <a:p>
            <a:pPr algn="ctr"/>
            <a:r>
              <a:rPr lang="it-IT" sz="3600" dirty="0">
                <a:solidFill>
                  <a:srgbClr val="FF0000"/>
                </a:solidFill>
              </a:rPr>
              <a:t>«doppia descrizione»!</a:t>
            </a:r>
          </a:p>
        </p:txBody>
      </p:sp>
    </p:spTree>
    <p:extLst>
      <p:ext uri="{BB962C8B-B14F-4D97-AF65-F5344CB8AC3E}">
        <p14:creationId xmlns:p14="http://schemas.microsoft.com/office/powerpoint/2010/main" val="190344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interni&#10;&#10;Descrizione generata automaticamente">
            <a:extLst>
              <a:ext uri="{FF2B5EF4-FFF2-40B4-BE49-F238E27FC236}">
                <a16:creationId xmlns:a16="http://schemas.microsoft.com/office/drawing/2014/main" id="{AC930E35-683C-8BAF-B018-2AB024F89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r="-2" b="10437"/>
          <a:stretch/>
        </p:blipFill>
        <p:spPr>
          <a:xfrm>
            <a:off x="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64DB9FD-4E15-24B8-43A6-44E23396BDD2}"/>
              </a:ext>
            </a:extLst>
          </p:cNvPr>
          <p:cNvSpPr txBox="1"/>
          <p:nvPr/>
        </p:nvSpPr>
        <p:spPr>
          <a:xfrm>
            <a:off x="5380563" y="1678665"/>
            <a:ext cx="3887839" cy="237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 come è fatta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la nostra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RELAZIONE ?</a:t>
            </a:r>
            <a:endParaRPr lang="en-US" sz="4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43D2B56-F43B-0C36-5AFD-172DD63A3537}"/>
              </a:ext>
            </a:extLst>
          </p:cNvPr>
          <p:cNvSpPr txBox="1"/>
          <p:nvPr/>
        </p:nvSpPr>
        <p:spPr>
          <a:xfrm>
            <a:off x="157163" y="6286499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Griso, Romoletto, Zerlina e Laura</a:t>
            </a:r>
          </a:p>
        </p:txBody>
      </p:sp>
    </p:spTree>
    <p:extLst>
      <p:ext uri="{BB962C8B-B14F-4D97-AF65-F5344CB8AC3E}">
        <p14:creationId xmlns:p14="http://schemas.microsoft.com/office/powerpoint/2010/main" val="409060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F173569-CBD4-A658-DC10-8D7070A3C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58" y="239784"/>
            <a:ext cx="7772400" cy="5753397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  <a:prstDash val="solid"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34FD43-848C-BEEC-757A-F536FE348575}"/>
              </a:ext>
            </a:extLst>
          </p:cNvPr>
          <p:cNvSpPr txBox="1"/>
          <p:nvPr/>
        </p:nvSpPr>
        <p:spPr>
          <a:xfrm>
            <a:off x="608342" y="6248884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solidFill>
                  <a:srgbClr val="0070C0"/>
                </a:solidFill>
              </a:rPr>
              <a:t>Pusheen</a:t>
            </a:r>
            <a:r>
              <a:rPr lang="it-IT" sz="1600" dirty="0">
                <a:solidFill>
                  <a:srgbClr val="0070C0"/>
                </a:solidFill>
              </a:rPr>
              <a:t> e Daniela </a:t>
            </a:r>
          </a:p>
        </p:txBody>
      </p:sp>
    </p:spTree>
    <p:extLst>
      <p:ext uri="{BB962C8B-B14F-4D97-AF65-F5344CB8AC3E}">
        <p14:creationId xmlns:p14="http://schemas.microsoft.com/office/powerpoint/2010/main" val="4206371351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{41B02585-0D8E-524B-8384-33846E5987C0}tf10001060</Template>
  <TotalTime>202</TotalTime>
  <Words>456</Words>
  <Application>Microsoft Macintosh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Font di sistema regolare</vt:lpstr>
      <vt:lpstr>Trebuchet MS</vt:lpstr>
      <vt:lpstr>Wingdings 3</vt:lpstr>
      <vt:lpstr>Sfaccettatura</vt:lpstr>
      <vt:lpstr>Gatti batesoniani</vt:lpstr>
      <vt:lpstr>I quasi tre anni di pandemia che abbiamo vissuto dal 2019 a oggi…</vt:lpstr>
      <vt:lpstr>Le mie piccole maestre e i miei miei piccoli maestri</vt:lpstr>
      <vt:lpstr>Come pensano  i gatti?   </vt:lpstr>
      <vt:lpstr>Presentazione standard di PowerPoint</vt:lpstr>
      <vt:lpstr>Presentazione standard di PowerPoint</vt:lpstr>
      <vt:lpstr>Per i gatti del Casaletto non c’è stata nessuna pandemia…</vt:lpstr>
      <vt:lpstr>Presentazione standard di PowerPoint</vt:lpstr>
      <vt:lpstr>Presentazione standard di PowerPoint</vt:lpstr>
      <vt:lpstr>E come è fatta la LORO relazione?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Gatti batesoniani</dc:title>
  <dc:creator>Maria Laura Scarino</dc:creator>
  <cp:lastModifiedBy>Maria Laura Scarino</cp:lastModifiedBy>
  <cp:revision>30</cp:revision>
  <dcterms:created xsi:type="dcterms:W3CDTF">2022-08-16T10:26:54Z</dcterms:created>
  <dcterms:modified xsi:type="dcterms:W3CDTF">2022-08-27T18:07:10Z</dcterms:modified>
</cp:coreProperties>
</file>