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7" r:id="rId6"/>
    <p:sldId id="260" r:id="rId7"/>
    <p:sldId id="269" r:id="rId8"/>
    <p:sldId id="261" r:id="rId9"/>
    <p:sldId id="268" r:id="rId10"/>
    <p:sldId id="271" r:id="rId11"/>
    <p:sldId id="262" r:id="rId12"/>
    <p:sldId id="263" r:id="rId13"/>
    <p:sldId id="270" r:id="rId14"/>
    <p:sldId id="265" r:id="rId15"/>
    <p:sldId id="272" r:id="rId16"/>
    <p:sldId id="273" r:id="rId17"/>
    <p:sldId id="274" r:id="rId18"/>
    <p:sldId id="264" r:id="rId19"/>
    <p:sldId id="275" r:id="rId20"/>
    <p:sldId id="276" r:id="rId21"/>
    <p:sldId id="277" r:id="rId22"/>
    <p:sldId id="266" r:id="rId23"/>
    <p:sldId id="278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70" autoAdjust="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.\Silvia-Goccia e analisi sintes.WA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1007"/>
  <ax:ocxPr ax:name="_cy" ax:value="1270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.\MixdownGaffi1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6695"/>
  <ax:ocxPr ax:name="_cy" ax:value="1296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.\MixdownTondi1.WA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401"/>
  <ax:ocxPr ax:name="_cy" ax:value="1217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Giusi\Desktop\per relazione Badia 2016\Clementi Informel 3.WA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599"/>
  <ax:ocxPr ax:name="_cy" ax:value="1296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9A6EAA-9713-4B9C-ADCC-93CB5793448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A6EAA-9713-4B9C-ADCC-93CB5793448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http://creamus.inagrm.com/co/</a:t>
            </a:r>
            <a:r>
              <a:rPr lang="it-IT" dirty="0" smtClean="0"/>
              <a:t>A_Silvia.html</a:t>
            </a:r>
            <a:endParaRPr lang="ro-RO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A6EAA-9713-4B9C-ADCC-93CB5793448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16D50-A54E-40E3-9248-6A2ACD86E8F1}" type="slidenum">
              <a:rPr lang="it-IT"/>
              <a:pPr/>
              <a:t>18</a:t>
            </a:fld>
            <a:endParaRPr lang="it-IT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276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ro-RO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011B-A883-43AD-A1A2-CFC4865F31A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o-RO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9D7A8-1888-4EE0-8FAD-1B013194FE3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o-RO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8C77-AAC0-4451-BD62-DE9D1A67BD9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o-RO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A5C916-6BEE-4922-ABD5-DC3222C9145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o-RO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C5D1C-2D33-42E8-8BD3-7E6B41C18D9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B738C-D0B2-4CA8-9D1E-6C2D420787B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o-RO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o-RO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82D19-5D58-4ACE-8DFA-4CCFF6F718B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o-RO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o-RO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4AFF4-D899-4D83-B6CF-82BD5F3BB1A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82D95-0C51-4C58-871F-09C00D7E645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7C1A7-201A-48BD-9A91-9A8DEBF9CC4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o-RO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8769F-81C7-4224-8198-4328CDA42B6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ro-RO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A717-6BAB-4A88-BB68-BEC3A11C72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E5F7C1-D228-4BE9-9BD0-1CEFD47FB83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Giusi\Desktop\per%20relazione%20Badia%202016\Solo%20e%20pensoso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iusi\Desktop\per%20relazione%20Badia%202016\Henry_porta_e_sospiro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iusi\Desktop\per%20relazione%20Badia%202016\piccole%20grandi%20esplorazioni%20da%20Cipriani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iusi\Desktop\per%20relazione%20Badia%202016\piccole%20grandi%20esplorazioni%20_Viola_Henry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Giusi\Desktop\per%20relazione%20Badia%202016\Il%20mio%20filmato%202.m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eda.net/index.php?title=Brunelli_Giulio_Flamini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usi\Desktop\per%20relazione%20Badia%202016\Valerio%20per%20corso\Valerio%201%20lezione%20brevissimo.mpg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Giusi\Desktop\per%20relazione%20Badia%202016\Silvia-Goccia%20analisi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125" y="116633"/>
            <a:ext cx="8782050" cy="2232868"/>
          </a:xfrm>
        </p:spPr>
        <p:txBody>
          <a:bodyPr/>
          <a:lstStyle/>
          <a:p>
            <a:r>
              <a:rPr lang="it-IT" sz="2000" dirty="0" smtClean="0"/>
              <a:t>Circolo </a:t>
            </a:r>
            <a:r>
              <a:rPr lang="it-IT" sz="2000" dirty="0" err="1" smtClean="0"/>
              <a:t>Bateson-</a:t>
            </a:r>
            <a:r>
              <a:rPr lang="it-IT" sz="2000" dirty="0" smtClean="0"/>
              <a:t> Badia </a:t>
            </a:r>
            <a:r>
              <a:rPr lang="it-IT" sz="2000" dirty="0" err="1" smtClean="0"/>
              <a:t>Prataglia</a:t>
            </a:r>
            <a:r>
              <a:rPr lang="it-IT" sz="2000" dirty="0" smtClean="0"/>
              <a:t>, agosto 2016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Raccontami una storia</a:t>
            </a:r>
            <a:br>
              <a:rPr lang="it-IT" sz="2000" i="1" dirty="0" smtClean="0"/>
            </a:br>
            <a:r>
              <a:rPr lang="it-IT" sz="2400" b="1" i="1" dirty="0" smtClean="0"/>
              <a:t/>
            </a:r>
            <a:br>
              <a:rPr lang="it-IT" sz="2400" b="1" i="1" dirty="0" smtClean="0"/>
            </a:br>
            <a:r>
              <a:rPr lang="it-IT" sz="2400" b="1" i="1" dirty="0" err="1" smtClean="0"/>
              <a:t>Proto-narratività</a:t>
            </a:r>
            <a:r>
              <a:rPr lang="it-IT" sz="2400" b="1" i="1" dirty="0" smtClean="0"/>
              <a:t> </a:t>
            </a:r>
            <a:r>
              <a:rPr lang="it-IT" sz="2400" b="1" i="1" dirty="0" smtClean="0"/>
              <a:t>musicale, composizione e analisi di base:</a:t>
            </a:r>
            <a:r>
              <a:rPr lang="it-IT" sz="2800" b="1" i="1" dirty="0" smtClean="0"/>
              <a:t/>
            </a:r>
            <a:br>
              <a:rPr lang="it-IT" sz="2800" b="1" i="1" dirty="0" smtClean="0"/>
            </a:br>
            <a:r>
              <a:rPr lang="it-IT" sz="2400" b="1" i="1" dirty="0" smtClean="0"/>
              <a:t>per una pedagogia del suono</a:t>
            </a:r>
            <a:endParaRPr lang="it-IT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2013" y="2781300"/>
            <a:ext cx="6400800" cy="647700"/>
          </a:xfrm>
        </p:spPr>
        <p:txBody>
          <a:bodyPr/>
          <a:lstStyle/>
          <a:p>
            <a:pPr algn="r"/>
            <a:r>
              <a:rPr lang="it-IT" sz="1600" dirty="0"/>
              <a:t>Emanuele Pappalardo</a:t>
            </a:r>
          </a:p>
          <a:p>
            <a:pPr algn="r"/>
            <a:r>
              <a:rPr lang="it-IT" sz="1600" dirty="0"/>
              <a:t>Conservatorio di musica </a:t>
            </a:r>
            <a:r>
              <a:rPr lang="it-IT" sz="1600" dirty="0" smtClean="0"/>
              <a:t>“</a:t>
            </a:r>
            <a:r>
              <a:rPr lang="it-IT" sz="1600" dirty="0" err="1" smtClean="0"/>
              <a:t>Ottorino</a:t>
            </a:r>
            <a:r>
              <a:rPr lang="it-IT" sz="1600" dirty="0" smtClean="0"/>
              <a:t> </a:t>
            </a:r>
            <a:r>
              <a:rPr lang="it-IT" sz="1600" dirty="0" err="1" smtClean="0"/>
              <a:t>Respighi</a:t>
            </a:r>
            <a:r>
              <a:rPr lang="it-IT" sz="1600" dirty="0" smtClean="0"/>
              <a:t>”-Latina</a:t>
            </a:r>
            <a:endParaRPr lang="it-IT" sz="160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4213" y="3933825"/>
            <a:ext cx="79216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Il gioco è una esperienza autenticamente integrativa per chiunque a patto che sia la manifestazione di una </a:t>
            </a:r>
            <a:r>
              <a:rPr lang="it-IT" i="1"/>
              <a:t>volontà</a:t>
            </a:r>
            <a:r>
              <a:rPr lang="it-IT"/>
              <a:t> e non di una </a:t>
            </a:r>
            <a:r>
              <a:rPr lang="it-IT" i="1"/>
              <a:t>voglia</a:t>
            </a:r>
            <a:r>
              <a:rPr lang="it-IT"/>
              <a:t>. </a:t>
            </a:r>
          </a:p>
          <a:p>
            <a:pPr>
              <a:spcBef>
                <a:spcPct val="50000"/>
              </a:spcBef>
            </a:pPr>
            <a:r>
              <a:rPr lang="it-IT"/>
              <a:t>Dovremmo attentamente distinguere il </a:t>
            </a:r>
            <a:r>
              <a:rPr lang="it-IT" i="1"/>
              <a:t>gioco</a:t>
            </a:r>
            <a:r>
              <a:rPr lang="it-IT"/>
              <a:t> dal </a:t>
            </a:r>
            <a:r>
              <a:rPr lang="it-IT" i="1"/>
              <a:t>divertimento</a:t>
            </a:r>
            <a:r>
              <a:rPr lang="it-IT"/>
              <a:t> e dallo </a:t>
            </a:r>
            <a:r>
              <a:rPr lang="it-IT" i="1"/>
              <a:t>scherzo</a:t>
            </a:r>
            <a:r>
              <a:rPr lang="it-IT"/>
              <a:t>. Si tratta di attività profondamente diverse. Non c’è alcuna ragione di confonderle: il rischio è una deleteria confusione sul piano linguistico e altrettanto pericolosa confusione sul piano del </a:t>
            </a:r>
            <a:r>
              <a:rPr lang="it-IT" i="1"/>
              <a:t>fare</a:t>
            </a:r>
          </a:p>
          <a:p>
            <a:pPr>
              <a:spcBef>
                <a:spcPct val="50000"/>
              </a:spcBef>
            </a:pPr>
            <a:r>
              <a:rPr lang="it-IT"/>
              <a:t>                                                                             </a:t>
            </a:r>
            <a:r>
              <a:rPr lang="it-IT" i="1"/>
              <a:t>Giulio Flaminio Brunelli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9750" y="3644900"/>
            <a:ext cx="8280400" cy="2879725"/>
          </a:xfrm>
          <a:prstGeom prst="rect">
            <a:avLst/>
          </a:prstGeom>
          <a:solidFill>
            <a:schemeClr val="bg2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/>
          <a:lstStyle/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dirty="0" smtClean="0"/>
              <a:t>Gioco esplorativo, d’esercizio, senso motorio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dirty="0" smtClean="0"/>
              <a:t>Gioco simbolico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dirty="0" smtClean="0"/>
              <a:t>Gioco di regole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affitagli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82550"/>
            <a:ext cx="9061450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6389" name="WindowsMediaPlayer1" r:id="rId2" imgW="6009524" imgH="4665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Tonditagliato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115888"/>
            <a:ext cx="90360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2" descr="Clementi Informel 3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573463"/>
            <a:ext cx="89677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8457" name="WindowsMediaPlayer1" r:id="rId2" imgW="3024571" imgH="438095"/>
      <p:control spid="18459" name="WindowsMediaPlayer2" r:id="rId3" imgW="3095238" imgH="466543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endParaRPr lang="it-IT" sz="4400" dirty="0" smtClean="0"/>
          </a:p>
          <a:p>
            <a:pPr algn="ctr">
              <a:buNone/>
            </a:pPr>
            <a:r>
              <a:rPr lang="it-IT" sz="4400" dirty="0" smtClean="0"/>
              <a:t>Luca </a:t>
            </a:r>
            <a:r>
              <a:rPr lang="it-IT" sz="4400" dirty="0" err="1" smtClean="0"/>
              <a:t>Marenzio</a:t>
            </a:r>
            <a:endParaRPr lang="it-IT" sz="4400" dirty="0" smtClean="0"/>
          </a:p>
          <a:p>
            <a:pPr algn="ctr">
              <a:buNone/>
            </a:pPr>
            <a:r>
              <a:rPr lang="it-IT" dirty="0" smtClean="0"/>
              <a:t> dal IX libro dei madrigali a 5 voci(1599)</a:t>
            </a:r>
          </a:p>
          <a:p>
            <a:pPr algn="ctr">
              <a:buNone/>
            </a:pPr>
            <a:endParaRPr lang="it-IT" sz="4800" dirty="0" smtClean="0"/>
          </a:p>
          <a:p>
            <a:pPr algn="ctr">
              <a:buNone/>
            </a:pPr>
            <a:r>
              <a:rPr lang="it-IT" sz="4800" dirty="0" smtClean="0"/>
              <a:t>Solo e pensoso</a:t>
            </a:r>
            <a:r>
              <a:rPr lang="it-IT" dirty="0" smtClean="0"/>
              <a:t>(estratto)</a:t>
            </a:r>
          </a:p>
          <a:p>
            <a:pPr algn="ctr">
              <a:buNone/>
            </a:pPr>
            <a:r>
              <a:rPr lang="it-IT" dirty="0" smtClean="0"/>
              <a:t>su testo di Petrarca</a:t>
            </a:r>
            <a:endParaRPr lang="ro-RO" dirty="0"/>
          </a:p>
        </p:txBody>
      </p:sp>
      <p:pic>
        <p:nvPicPr>
          <p:cNvPr id="3" name="Solo e pensos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o-RO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9750" y="2205038"/>
            <a:ext cx="75612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  <a:p>
            <a:pPr>
              <a:spcBef>
                <a:spcPct val="50000"/>
              </a:spcBef>
            </a:pPr>
            <a:endParaRPr lang="it-IT"/>
          </a:p>
          <a:p>
            <a:pPr>
              <a:spcBef>
                <a:spcPct val="50000"/>
              </a:spcBef>
            </a:pPr>
            <a:endParaRPr lang="it-IT"/>
          </a:p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627313" y="241458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E ancora, favorire</a:t>
            </a:r>
            <a:r>
              <a:rPr lang="it-IT"/>
              <a:t>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39750" y="2917825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■ </a:t>
            </a:r>
            <a:r>
              <a:rPr lang="it-IT" sz="2000" b="1" i="1">
                <a:solidFill>
                  <a:srgbClr val="008000"/>
                </a:solidFill>
              </a:rPr>
              <a:t>Capacità di osservazione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68313" y="692150"/>
            <a:ext cx="734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cs typeface="Arial" charset="0"/>
              </a:rPr>
              <a:t>■ </a:t>
            </a:r>
            <a:r>
              <a:rPr lang="it-IT" sz="2000" b="1" i="1">
                <a:solidFill>
                  <a:schemeClr val="accent2"/>
                </a:solidFill>
              </a:rPr>
              <a:t>Favorire un atteggiamento di ricerca e sperimentazione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68313" y="1268413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■ </a:t>
            </a:r>
            <a:r>
              <a:rPr lang="it-IT" sz="2000" b="1" i="1">
                <a:solidFill>
                  <a:schemeClr val="accent2"/>
                </a:solidFill>
              </a:rPr>
              <a:t>Ripensare i modelli che vengono comunemente insegnati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68313" y="1766888"/>
            <a:ext cx="7199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■ </a:t>
            </a:r>
            <a:r>
              <a:rPr lang="it-IT" sz="2000" b="1" i="1">
                <a:solidFill>
                  <a:schemeClr val="accent2"/>
                </a:solidFill>
              </a:rPr>
              <a:t>Partecipazione attiva alla costruzione di un  sapere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39750" y="3435350"/>
            <a:ext cx="8281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■ </a:t>
            </a:r>
            <a:r>
              <a:rPr lang="it-IT" sz="2000" b="1" i="1">
                <a:solidFill>
                  <a:srgbClr val="008000"/>
                </a:solidFill>
              </a:rPr>
              <a:t>Capacità di sospendere il giudizio per esaminare la situazione da prospettive diverse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39750" y="4181475"/>
            <a:ext cx="60483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■ </a:t>
            </a:r>
            <a:r>
              <a:rPr lang="it-IT" sz="2000" b="1" i="1">
                <a:solidFill>
                  <a:srgbClr val="008000"/>
                </a:solidFill>
              </a:rPr>
              <a:t>Capacità di verbalizzazione adeguata</a:t>
            </a:r>
          </a:p>
          <a:p>
            <a:pPr>
              <a:spcBef>
                <a:spcPct val="50000"/>
              </a:spcBef>
            </a:pPr>
            <a:r>
              <a:rPr lang="it-IT"/>
              <a:t>…………</a:t>
            </a:r>
          </a:p>
          <a:p>
            <a:pPr>
              <a:spcBef>
                <a:spcPct val="50000"/>
              </a:spcBef>
            </a:pPr>
            <a:r>
              <a:rPr lang="it-IT"/>
              <a:t>…………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68313" y="182563"/>
            <a:ext cx="547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■ </a:t>
            </a:r>
            <a:r>
              <a:rPr lang="it-IT" sz="2000" b="1" i="1">
                <a:solidFill>
                  <a:schemeClr val="accent2"/>
                </a:solidFill>
              </a:rPr>
              <a:t>Scoraggiare la rigidità e il dogmatismo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2" grpId="0"/>
      <p:bldP spid="28683" grpId="0"/>
      <p:bldP spid="28684" grpId="0"/>
      <p:bldP spid="28685" grpId="0"/>
      <p:bldP spid="28686" grpId="0"/>
      <p:bldP spid="286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enry_porta_e_sospiro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692696"/>
            <a:ext cx="304800" cy="304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7504" y="119675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Pierre Henry:</a:t>
            </a:r>
          </a:p>
          <a:p>
            <a:r>
              <a:rPr lang="it-IT" sz="4000" dirty="0" smtClean="0"/>
              <a:t>Variazioni per una porta e sospiro, 1963</a:t>
            </a:r>
            <a:endParaRPr lang="ro-RO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cole grandi esplorazioni da Ciprian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052736"/>
            <a:ext cx="304800" cy="304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55576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Bambina di sei mesi</a:t>
            </a:r>
            <a:endParaRPr lang="ro-RO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cole grandi esplorazioni _Viola_Henr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052736"/>
            <a:ext cx="304800" cy="304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17008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Bambina di sei mesi dialoga con Pierre Henry</a:t>
            </a:r>
            <a:endParaRPr lang="ro-RO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765175"/>
          </a:xfrm>
          <a:noFill/>
          <a:ln/>
        </p:spPr>
        <p:txBody>
          <a:bodyPr lIns="0" tIns="0" rIns="0" bIns="0"/>
          <a:lstStyle/>
          <a:p>
            <a:r>
              <a:rPr lang="it-IT" sz="2400" b="1" dirty="0" smtClean="0"/>
              <a:t> MOVIMENTO-INFORMATICA-COMPOSIZIONE </a:t>
            </a:r>
            <a:r>
              <a:rPr lang="it-IT" sz="2400" dirty="0" smtClean="0"/>
              <a:t>: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una prospettiva </a:t>
            </a:r>
            <a:r>
              <a:rPr lang="it-IT" sz="2400" dirty="0" err="1"/>
              <a:t>didattico-metodologica</a:t>
            </a:r>
            <a:endParaRPr lang="it-IT" sz="2400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79425" y="1690688"/>
            <a:ext cx="35877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>
                <a:solidFill>
                  <a:schemeClr val="accent2"/>
                </a:solidFill>
                <a:latin typeface="Comic Sans MS" pitchFamily="66" charset="0"/>
              </a:rPr>
              <a:t>	</a:t>
            </a:r>
            <a:r>
              <a:rPr lang="it-IT" b="1">
                <a:solidFill>
                  <a:schemeClr val="accent2"/>
                </a:solidFill>
                <a:latin typeface="Comic Sans MS" pitchFamily="66" charset="0"/>
              </a:rPr>
              <a:t>QUALE MOVIMENTO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8313" y="3213100"/>
            <a:ext cx="3311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>
                <a:solidFill>
                  <a:srgbClr val="6600FF"/>
                </a:solidFill>
                <a:latin typeface="Comic Sans MS" pitchFamily="66" charset="0"/>
              </a:rPr>
              <a:t>Movimento che nasca dalla ricerca e nel rispetto della propria coerenza articolare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38163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it-IT" sz="1400" b="1">
                <a:solidFill>
                  <a:srgbClr val="990000"/>
                </a:solidFill>
                <a:latin typeface="Comic Sans MS" pitchFamily="66" charset="0"/>
              </a:rPr>
              <a:t> PROPRIOCEZIONE</a:t>
            </a:r>
          </a:p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it-IT" sz="1400" b="1">
                <a:solidFill>
                  <a:srgbClr val="990000"/>
                </a:solidFill>
                <a:latin typeface="Comic Sans MS" pitchFamily="66" charset="0"/>
              </a:rPr>
              <a:t> VENTILAZIONE</a:t>
            </a:r>
          </a:p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it-IT" sz="1400" b="1">
                <a:solidFill>
                  <a:srgbClr val="990000"/>
                </a:solidFill>
                <a:latin typeface="Comic Sans MS" pitchFamily="66" charset="0"/>
              </a:rPr>
              <a:t> SIMMETRIA POSTURALE</a:t>
            </a:r>
          </a:p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it-IT" sz="1400" b="1">
                <a:solidFill>
                  <a:srgbClr val="990000"/>
                </a:solidFill>
                <a:latin typeface="Comic Sans MS" pitchFamily="66" charset="0"/>
              </a:rPr>
              <a:t> ecc.</a:t>
            </a:r>
          </a:p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1400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851275" y="3573463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1400" b="1">
              <a:solidFill>
                <a:srgbClr val="CC0099"/>
              </a:solidFill>
              <a:latin typeface="Comic Sans MS" pitchFamily="66" charset="0"/>
            </a:endParaRPr>
          </a:p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1400" b="1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84438" y="5157788"/>
            <a:ext cx="6048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sz="1600" b="1" u="sng">
              <a:solidFill>
                <a:srgbClr val="336699"/>
              </a:solidFill>
              <a:latin typeface="Comic Sans MS" pitchFamily="66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940425" y="3716338"/>
            <a:ext cx="28082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>
                <a:solidFill>
                  <a:srgbClr val="003300"/>
                </a:solidFill>
                <a:latin typeface="Comic Sans MS" pitchFamily="66" charset="0"/>
              </a:rPr>
              <a:t>Composizione che sia in grado di accogliere e strutturare coerentemente sequenze motorie valorizzando ed integrando, sempre nel rispetto della loro autonomia estetica, i rispettivi specifici ambiti espressivi</a:t>
            </a:r>
          </a:p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1600" b="1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7164388" y="429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804025" y="2349500"/>
            <a:ext cx="360363" cy="935038"/>
          </a:xfrm>
          <a:prstGeom prst="curvedLeftArrow">
            <a:avLst>
              <a:gd name="adj1" fmla="val 51894"/>
              <a:gd name="adj2" fmla="val 103788"/>
              <a:gd name="adj3" fmla="val 33333"/>
            </a:avLst>
          </a:prstGeom>
          <a:solidFill>
            <a:srgbClr val="8000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flipH="1">
            <a:off x="1763713" y="2205038"/>
            <a:ext cx="360362" cy="935037"/>
          </a:xfrm>
          <a:prstGeom prst="curvedLeftArrow">
            <a:avLst>
              <a:gd name="adj1" fmla="val 51894"/>
              <a:gd name="adj2" fmla="val 103789"/>
              <a:gd name="adj3" fmla="val 33333"/>
            </a:avLst>
          </a:prstGeom>
          <a:solidFill>
            <a:srgbClr val="8000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671638" y="4283075"/>
            <a:ext cx="184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835150" y="4076700"/>
            <a:ext cx="11525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>
                <a:solidFill>
                  <a:srgbClr val="003300"/>
                </a:solidFill>
                <a:latin typeface="Comic Sans MS" pitchFamily="66" charset="0"/>
              </a:rPr>
              <a:t>mediante esercizi di</a:t>
            </a:r>
          </a:p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1600" b="1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500563" y="1703388"/>
            <a:ext cx="42481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it-IT" b="1" dirty="0">
                <a:solidFill>
                  <a:srgbClr val="660066"/>
                </a:solidFill>
                <a:latin typeface="Comic Sans MS" pitchFamily="66" charset="0"/>
              </a:rPr>
              <a:t>QUALE COMPOSIZIONE MUSICALE</a:t>
            </a:r>
          </a:p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  <p:bldP spid="25608" grpId="0"/>
      <p:bldP spid="25610" grpId="0" animBg="1"/>
      <p:bldP spid="25611" grpId="0" animBg="1"/>
      <p:bldP spid="25613" grpId="0"/>
      <p:bldP spid="256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2866330"/>
          </a:xfrm>
        </p:spPr>
        <p:txBody>
          <a:bodyPr/>
          <a:lstStyle/>
          <a:p>
            <a:r>
              <a:rPr lang="it-IT" sz="4000" b="1" dirty="0" smtClean="0"/>
              <a:t>Equilibrio come capacità del Sistema di mantenere tutte le proprie opportunità senza perdere coerenza. 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2910954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Con Coerenza intendiamo il mantenere la topologia del Sistema. Ossia</a:t>
            </a:r>
            <a:r>
              <a:rPr lang="it-IT" sz="4000" dirty="0" smtClean="0"/>
              <a:t> </a:t>
            </a:r>
            <a:r>
              <a:rPr lang="it-IT" sz="4000" b="1" dirty="0" smtClean="0"/>
              <a:t>il mantenersi dei legami tra gli elementi mediante una specifica relazione </a:t>
            </a:r>
            <a:r>
              <a:rPr lang="it-IT" sz="2000" dirty="0" smtClean="0"/>
              <a:t>(</a:t>
            </a:r>
            <a:r>
              <a:rPr lang="it-IT" sz="2000" dirty="0" err="1" smtClean="0"/>
              <a:t>G.Flaninio</a:t>
            </a:r>
            <a:r>
              <a:rPr lang="it-IT" sz="2000" dirty="0" smtClean="0"/>
              <a:t> </a:t>
            </a:r>
            <a:r>
              <a:rPr lang="it-IT" sz="2000" dirty="0" err="1" smtClean="0"/>
              <a:t>Brunelli</a:t>
            </a:r>
            <a:r>
              <a:rPr lang="it-IT" sz="2000" dirty="0" smtClean="0"/>
              <a:t>)</a:t>
            </a:r>
            <a:endParaRPr lang="ro-RO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it-IT" sz="2800"/>
              <a:t>Esperienza musicale di base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08175" y="27813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Composizione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84888" y="2852738"/>
            <a:ext cx="158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Analisi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2484438" y="1125538"/>
            <a:ext cx="15843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572000" y="1052513"/>
            <a:ext cx="17287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2916238" y="2133600"/>
            <a:ext cx="2808287" cy="1079500"/>
          </a:xfrm>
          <a:custGeom>
            <a:avLst/>
            <a:gdLst>
              <a:gd name="G0" fmla="+- 0 0 0"/>
              <a:gd name="G1" fmla="+- 11509509 0 0"/>
              <a:gd name="G2" fmla="+- 0 0 11509509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509509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09509"/>
              <a:gd name="G36" fmla="sin G34 11509509"/>
              <a:gd name="G37" fmla="+/ 11509509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87 w 21600"/>
              <a:gd name="T5" fmla="*/ 7 h 21600"/>
              <a:gd name="T6" fmla="*/ 2723 w 21600"/>
              <a:gd name="T7" fmla="*/ 11418 h 21600"/>
              <a:gd name="T8" fmla="*/ 10593 w 21600"/>
              <a:gd name="T9" fmla="*/ 540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937"/>
                  <a:pt x="5405" y="11075"/>
                  <a:pt x="5415" y="11212"/>
                </a:cubicBezTo>
                <a:lnTo>
                  <a:pt x="31" y="11624"/>
                </a:lnTo>
                <a:cubicBezTo>
                  <a:pt x="10" y="11350"/>
                  <a:pt x="0" y="110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>
              <a:alpha val="5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 rot="10800000">
            <a:off x="2987675" y="2781300"/>
            <a:ext cx="2808288" cy="1079500"/>
          </a:xfrm>
          <a:custGeom>
            <a:avLst/>
            <a:gdLst>
              <a:gd name="G0" fmla="+- 0 0 0"/>
              <a:gd name="G1" fmla="+- 11509509 0 0"/>
              <a:gd name="G2" fmla="+- 0 0 11509509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509509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09509"/>
              <a:gd name="G36" fmla="sin G34 11509509"/>
              <a:gd name="G37" fmla="+/ 11509509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87 w 21600"/>
              <a:gd name="T5" fmla="*/ 7 h 21600"/>
              <a:gd name="T6" fmla="*/ 2723 w 21600"/>
              <a:gd name="T7" fmla="*/ 11418 h 21600"/>
              <a:gd name="T8" fmla="*/ 10593 w 21600"/>
              <a:gd name="T9" fmla="*/ 540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937"/>
                  <a:pt x="5405" y="11075"/>
                  <a:pt x="5415" y="11212"/>
                </a:cubicBezTo>
                <a:lnTo>
                  <a:pt x="31" y="11624"/>
                </a:lnTo>
                <a:cubicBezTo>
                  <a:pt x="10" y="11350"/>
                  <a:pt x="0" y="110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>
              <a:alpha val="5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68313" y="3933825"/>
            <a:ext cx="3671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Produrre per acquisire riflessivamente strumenti analitici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435600" y="4005263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Riconoscere analiticamente per produrre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508625" y="5157788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analisi fattuale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092950" y="5157788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analisi potenziale</a:t>
            </a: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6011863" y="4292600"/>
            <a:ext cx="6477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7164388" y="4292600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68313" y="5516563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Produrre - </a:t>
            </a:r>
            <a:r>
              <a:rPr lang="it-IT" i="1"/>
              <a:t>comporre</a:t>
            </a:r>
            <a:r>
              <a:rPr lang="it-IT"/>
              <a:t> - potrebbe voler dire compiere un insieme di scelte sul possibile analiticamente individuato, e questo insieme di scelte è a sua volta funzione della </a:t>
            </a:r>
            <a:r>
              <a:rPr lang="it-IT" i="1"/>
              <a:t>competenza</a:t>
            </a:r>
            <a:r>
              <a:rPr lang="it-IT"/>
              <a:t> acquisita tramite l’analisi dell’esistente.</a:t>
            </a:r>
          </a:p>
          <a:p>
            <a:r>
              <a:rPr lang="it-IT"/>
              <a:t>                                                                                                  Boris Porena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539750" y="5516563"/>
            <a:ext cx="8135938" cy="1225550"/>
          </a:xfrm>
          <a:prstGeom prst="rect">
            <a:avLst/>
          </a:prstGeom>
          <a:solidFill>
            <a:schemeClr val="bg2">
              <a:alpha val="23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8" grpId="0"/>
      <p:bldP spid="3079" grpId="0"/>
      <p:bldP spid="3084" grpId="0" animBg="1"/>
      <p:bldP spid="3085" grpId="0" animBg="1"/>
      <p:bldP spid="3087" grpId="0" animBg="1"/>
      <p:bldP spid="3089" grpId="0" animBg="1"/>
      <p:bldP spid="3091" grpId="0"/>
      <p:bldP spid="3092" grpId="0"/>
      <p:bldP spid="3096" grpId="0" animBg="1"/>
      <p:bldP spid="3098" grpId="0" animBg="1"/>
      <p:bldP spid="3099" grpId="0"/>
      <p:bldP spid="3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0"/>
            <a:ext cx="9217024" cy="2636912"/>
          </a:xfrm>
        </p:spPr>
        <p:txBody>
          <a:bodyPr/>
          <a:lstStyle/>
          <a:p>
            <a:r>
              <a:rPr lang="it-IT" sz="2400" dirty="0" smtClean="0"/>
              <a:t>Gesto come manifestazione di uno stato equilibrato e coerente del </a:t>
            </a:r>
            <a:r>
              <a:rPr lang="it-IT" sz="3200" b="1" dirty="0" smtClean="0"/>
              <a:t>Sistema</a:t>
            </a:r>
            <a:endParaRPr lang="ro-RO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-252536" y="2132856"/>
            <a:ext cx="9396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 sequenza motoria rappresenta l’aspetto fenomenico di una </a:t>
            </a:r>
            <a:r>
              <a:rPr lang="it-IT" sz="3200" b="1" dirty="0" smtClean="0"/>
              <a:t>Struttura</a:t>
            </a:r>
            <a:r>
              <a:rPr lang="it-IT" sz="3200" dirty="0" smtClean="0"/>
              <a:t> </a:t>
            </a:r>
            <a:endParaRPr lang="ro-RO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645024"/>
            <a:ext cx="8892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 relazioni concretamente sperimentate nella e per la coerenza e l’equilibrio, diventano suoni che si articolano nel tempo mantenendo una </a:t>
            </a:r>
            <a:r>
              <a:rPr lang="it-IT" sz="3200" b="1" dirty="0" smtClean="0"/>
              <a:t>analogia strutturale </a:t>
            </a:r>
            <a:r>
              <a:rPr lang="it-IT" sz="2400" dirty="0" smtClean="0"/>
              <a:t>con le relazioni mio articolari</a:t>
            </a:r>
            <a:endParaRPr lang="ro-RO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537321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Correlatore ordinale</a:t>
            </a:r>
            <a:r>
              <a:rPr lang="it-IT" sz="2400" dirty="0" smtClean="0"/>
              <a:t>: </a:t>
            </a:r>
          </a:p>
          <a:p>
            <a:r>
              <a:rPr lang="it-IT" sz="2400" dirty="0" smtClean="0"/>
              <a:t>relazione che mantiene l’ordine tra due serie. In questo caso le serie sono quella MOTORIA e quella MUSICALE</a:t>
            </a:r>
            <a:endParaRPr lang="ro-RO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 mio filmato 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404813"/>
            <a:ext cx="849788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Microsoft Sans Serif" pitchFamily="34" charset="0"/>
              </a:rPr>
              <a:t>A UN LIVELLO </a:t>
            </a:r>
            <a:r>
              <a:rPr lang="it-IT" sz="2400" b="1" dirty="0" err="1">
                <a:solidFill>
                  <a:schemeClr val="accent2"/>
                </a:solidFill>
                <a:latin typeface="Microsoft Sans Serif" pitchFamily="34" charset="0"/>
              </a:rPr>
              <a:t>DI</a:t>
            </a:r>
            <a:r>
              <a:rPr lang="it-IT" sz="2400" b="1" dirty="0">
                <a:solidFill>
                  <a:schemeClr val="accent2"/>
                </a:solidFill>
                <a:latin typeface="Microsoft Sans Serif" pitchFamily="34" charset="0"/>
              </a:rPr>
              <a:t> BASE SI SPERIMENTA LA POSSIBILITÀ </a:t>
            </a:r>
          </a:p>
          <a:p>
            <a:endParaRPr lang="it-IT" sz="2400" b="1" dirty="0">
              <a:solidFill>
                <a:schemeClr val="accent2"/>
              </a:solidFill>
              <a:latin typeface="Microsoft Sans Serif" pitchFamily="34" charset="0"/>
            </a:endParaRPr>
          </a:p>
          <a:p>
            <a:r>
              <a:rPr lang="it-IT" sz="2400" b="1" dirty="0" err="1">
                <a:solidFill>
                  <a:schemeClr val="accent2"/>
                </a:solidFill>
                <a:latin typeface="Microsoft Sans Serif" pitchFamily="34" charset="0"/>
              </a:rPr>
              <a:t>DI</a:t>
            </a:r>
            <a:r>
              <a:rPr lang="it-IT" sz="2400" b="1" dirty="0">
                <a:solidFill>
                  <a:schemeClr val="accent2"/>
                </a:solidFill>
                <a:latin typeface="Microsoft Sans Serif" pitchFamily="34" charset="0"/>
              </a:rPr>
              <a:t> CONCRETIZZARE UNA POSSIBILE RELAZIONE TRA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                 </a:t>
            </a:r>
          </a:p>
          <a:p>
            <a:r>
              <a:rPr lang="it-IT" sz="2400" dirty="0"/>
              <a:t>              </a:t>
            </a:r>
            <a:r>
              <a:rPr lang="it-IT" sz="4400" b="1" i="1" dirty="0">
                <a:solidFill>
                  <a:srgbClr val="008000"/>
                </a:solidFill>
              </a:rPr>
              <a:t>ETICA ED ESTETICA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it-IT" sz="1600" dirty="0" smtClean="0"/>
              <a:t>Qualche riferimento bibliografico</a:t>
            </a:r>
            <a:endParaRPr lang="ro-RO" sz="1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it-IT" sz="1800" dirty="0" smtClean="0"/>
              <a:t>BALZAC HONORE’ DE,  </a:t>
            </a:r>
            <a:r>
              <a:rPr lang="it-IT" sz="1800" i="1" dirty="0" smtClean="0"/>
              <a:t>Teoria del camminare</a:t>
            </a:r>
            <a:r>
              <a:rPr lang="it-IT" sz="1800" dirty="0" smtClean="0"/>
              <a:t>, Roma, </a:t>
            </a:r>
            <a:r>
              <a:rPr lang="it-IT" sz="1800" dirty="0" err="1" smtClean="0"/>
              <a:t>Elliot</a:t>
            </a:r>
            <a:r>
              <a:rPr lang="it-IT" sz="1800" dirty="0" smtClean="0"/>
              <a:t>, 2014</a:t>
            </a:r>
            <a:endParaRPr lang="ro-RO" sz="1800" dirty="0" smtClean="0"/>
          </a:p>
          <a:p>
            <a:r>
              <a:rPr lang="it-IT" sz="1800" cap="all" dirty="0" err="1" smtClean="0"/>
              <a:t>Brunelli</a:t>
            </a:r>
            <a:r>
              <a:rPr lang="it-IT" sz="1800" cap="all" dirty="0" smtClean="0"/>
              <a:t> G. Flaminio</a:t>
            </a:r>
            <a:r>
              <a:rPr lang="it-IT" sz="1800" dirty="0" smtClean="0"/>
              <a:t>, </a:t>
            </a:r>
            <a:r>
              <a:rPr lang="it-IT" sz="1800" i="1" dirty="0" smtClean="0"/>
              <a:t>L’altro lato della strada: dalla parte del corpo</a:t>
            </a:r>
            <a:r>
              <a:rPr lang="it-IT" sz="1800" dirty="0" smtClean="0"/>
              <a:t> in Paola Carbone </a:t>
            </a:r>
            <a:r>
              <a:rPr lang="it-IT" sz="1800" i="1" dirty="0" smtClean="0"/>
              <a:t>Le ali di Icaro, Rischio e incidenti in adolescenza</a:t>
            </a:r>
            <a:r>
              <a:rPr lang="it-IT" sz="1800" dirty="0" smtClean="0"/>
              <a:t>, Torino, Bollati </a:t>
            </a:r>
            <a:r>
              <a:rPr lang="it-IT" sz="1800" dirty="0" err="1" smtClean="0"/>
              <a:t>Boringhieri</a:t>
            </a:r>
            <a:r>
              <a:rPr lang="it-IT" sz="1800" dirty="0" smtClean="0"/>
              <a:t>, 2003.</a:t>
            </a:r>
          </a:p>
          <a:p>
            <a:pPr>
              <a:buNone/>
            </a:pPr>
            <a:r>
              <a:rPr lang="it-IT" sz="1800" dirty="0" smtClean="0">
                <a:hlinkClick r:id="rId2"/>
              </a:rPr>
              <a:t>www.edueda.net/</a:t>
            </a:r>
            <a:r>
              <a:rPr lang="it-IT" sz="1800" dirty="0" err="1" smtClean="0">
                <a:hlinkClick r:id="rId2"/>
              </a:rPr>
              <a:t>index.php</a:t>
            </a:r>
            <a:r>
              <a:rPr lang="it-IT" sz="1800" dirty="0" smtClean="0">
                <a:hlinkClick r:id="rId2"/>
              </a:rPr>
              <a:t>?title=Brunelli_Giulio_Flaminio</a:t>
            </a:r>
            <a:endParaRPr lang="it-IT" sz="1800" dirty="0" smtClean="0"/>
          </a:p>
          <a:p>
            <a:r>
              <a:rPr lang="it-IT" sz="1800" smtClean="0"/>
              <a:t>DELALANDE </a:t>
            </a:r>
            <a:r>
              <a:rPr lang="it-IT" sz="1800" dirty="0" err="1" smtClean="0"/>
              <a:t>FRAN</a:t>
            </a:r>
            <a:r>
              <a:rPr lang="it-IT" sz="1800" cap="all" dirty="0" err="1" smtClean="0"/>
              <a:t>ç</a:t>
            </a:r>
            <a:r>
              <a:rPr lang="it-IT" sz="1800" dirty="0" err="1" smtClean="0"/>
              <a:t>OIS</a:t>
            </a:r>
            <a:r>
              <a:rPr lang="it-IT" sz="1800" dirty="0" smtClean="0"/>
              <a:t> </a:t>
            </a:r>
            <a:r>
              <a:rPr lang="it-IT" sz="1800" i="1" dirty="0" smtClean="0"/>
              <a:t>La musica è un gioco da bambini,</a:t>
            </a:r>
            <a:r>
              <a:rPr lang="it-IT" sz="1800" dirty="0" smtClean="0"/>
              <a:t>Milano, Franco Angeli, 2001</a:t>
            </a:r>
          </a:p>
          <a:p>
            <a:r>
              <a:rPr lang="it-IT" sz="1800" dirty="0" smtClean="0"/>
              <a:t>DE MARTINO GIORGIO,</a:t>
            </a:r>
            <a:r>
              <a:rPr lang="it-IT" sz="1800" i="1" dirty="0" smtClean="0"/>
              <a:t>L’utopia possibile, Vita, musica e filosofia di Boris </a:t>
            </a:r>
            <a:r>
              <a:rPr lang="it-IT" sz="1800" i="1" dirty="0" err="1" smtClean="0"/>
              <a:t>Porena</a:t>
            </a:r>
            <a:r>
              <a:rPr lang="it-IT" sz="1800" i="1" dirty="0" smtClean="0"/>
              <a:t>,</a:t>
            </a:r>
            <a:r>
              <a:rPr lang="it-IT" sz="1800" dirty="0" smtClean="0"/>
              <a:t>Varese, Zecchini, 2003.</a:t>
            </a:r>
            <a:endParaRPr lang="ro-RO" sz="1800" i="1" dirty="0" smtClean="0"/>
          </a:p>
          <a:p>
            <a:r>
              <a:rPr lang="it-IT" sz="1800" cap="all" dirty="0" err="1" smtClean="0"/>
              <a:t>Imberty</a:t>
            </a:r>
            <a:r>
              <a:rPr lang="it-IT" sz="1800" cap="all" dirty="0" smtClean="0"/>
              <a:t> Michel</a:t>
            </a:r>
            <a:r>
              <a:rPr lang="it-IT" sz="1800" dirty="0" smtClean="0"/>
              <a:t>, </a:t>
            </a:r>
            <a:r>
              <a:rPr lang="it-IT" sz="1800" i="1" dirty="0" smtClean="0"/>
              <a:t>Musica e metamorfosi del tempo,Lucca, LIM,</a:t>
            </a:r>
            <a:r>
              <a:rPr lang="it-IT" sz="1800" dirty="0" smtClean="0"/>
              <a:t> 2014</a:t>
            </a:r>
          </a:p>
          <a:p>
            <a:r>
              <a:rPr lang="it-IT" sz="1800" cap="all" dirty="0" err="1" smtClean="0"/>
              <a:t>Nattiez</a:t>
            </a:r>
            <a:r>
              <a:rPr lang="it-IT" sz="1800" cap="all" dirty="0" smtClean="0"/>
              <a:t> Jean-Jacques, </a:t>
            </a:r>
            <a:r>
              <a:rPr lang="it-IT" sz="1800" i="1" dirty="0" smtClean="0"/>
              <a:t>La </a:t>
            </a:r>
            <a:r>
              <a:rPr lang="it-IT" sz="1800" i="1" dirty="0" err="1" smtClean="0"/>
              <a:t>narratività</a:t>
            </a:r>
            <a:r>
              <a:rPr lang="it-IT" sz="1800" i="1" dirty="0" smtClean="0"/>
              <a:t> della musica: narrazione o proto-narrazione?, </a:t>
            </a:r>
            <a:r>
              <a:rPr lang="it-IT" sz="1800" dirty="0" smtClean="0"/>
              <a:t>in «Quaderni della SIEM», 21, n°27, 1-2/2013</a:t>
            </a:r>
          </a:p>
          <a:p>
            <a:r>
              <a:rPr lang="it-IT" sz="1800" cap="all" dirty="0" smtClean="0"/>
              <a:t>Pappalardo Emanuele</a:t>
            </a:r>
            <a:r>
              <a:rPr lang="it-IT" sz="1800" dirty="0" smtClean="0"/>
              <a:t> , </a:t>
            </a:r>
            <a:r>
              <a:rPr lang="it-IT" sz="1800" i="1" dirty="0" smtClean="0"/>
              <a:t>Composizione musicale di gruppo in ambiente informatico,</a:t>
            </a:r>
            <a:r>
              <a:rPr lang="it-IT" sz="1800" dirty="0" smtClean="0"/>
              <a:t> in Franca Ferrari,Gabriella Santini(a cura di). </a:t>
            </a:r>
            <a:r>
              <a:rPr lang="it-IT" sz="1800" i="1" dirty="0" smtClean="0"/>
              <a:t>Musiche Inclusive, Modelli musicali d’insieme per il sostegno alla partecipazione e all’apprendimento nella secondaria di primo grado</a:t>
            </a:r>
            <a:r>
              <a:rPr lang="it-IT" sz="1800" dirty="0" smtClean="0"/>
              <a:t>, Roma,</a:t>
            </a:r>
            <a:r>
              <a:rPr lang="it-IT" sz="1800" dirty="0" err="1" smtClean="0"/>
              <a:t>Universitalia</a:t>
            </a:r>
            <a:r>
              <a:rPr lang="it-IT" sz="1800" dirty="0" smtClean="0"/>
              <a:t>, 2014, pp.187-202</a:t>
            </a:r>
          </a:p>
          <a:p>
            <a:r>
              <a:rPr lang="it-IT" sz="1800" cap="all" dirty="0" err="1" smtClean="0"/>
              <a:t>Sciarrino</a:t>
            </a:r>
            <a:r>
              <a:rPr lang="it-IT" sz="1800" cap="all" dirty="0" smtClean="0"/>
              <a:t> Salvatore</a:t>
            </a:r>
            <a:r>
              <a:rPr lang="it-IT" sz="1800" dirty="0" smtClean="0"/>
              <a:t>, </a:t>
            </a:r>
            <a:r>
              <a:rPr lang="it-IT" sz="1800" i="1" dirty="0" smtClean="0"/>
              <a:t>Le figure della musica</a:t>
            </a:r>
            <a:r>
              <a:rPr lang="it-IT" sz="1800" dirty="0" smtClean="0"/>
              <a:t>, Milano, Ricordi, 1998</a:t>
            </a:r>
            <a:endParaRPr lang="ro-RO" sz="1800" dirty="0" smtClean="0"/>
          </a:p>
          <a:p>
            <a:endParaRPr lang="ro-RO" sz="2000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it-IT" sz="3200"/>
              <a:t>Esperienza musicale di base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3276600" y="1412875"/>
            <a:ext cx="2159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abilità</a:t>
            </a:r>
          </a:p>
          <a:p>
            <a:pPr algn="ctr">
              <a:spcBef>
                <a:spcPct val="50000"/>
              </a:spcBef>
            </a:pPr>
            <a:r>
              <a:rPr lang="it-IT"/>
              <a:t>capacità</a:t>
            </a:r>
          </a:p>
          <a:p>
            <a:pPr algn="ctr">
              <a:spcBef>
                <a:spcPct val="50000"/>
              </a:spcBef>
            </a:pPr>
            <a:r>
              <a:rPr lang="it-IT"/>
              <a:t>competenze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916238" y="2781300"/>
            <a:ext cx="352901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     </a:t>
            </a:r>
          </a:p>
          <a:p>
            <a:pPr>
              <a:spcBef>
                <a:spcPct val="50000"/>
              </a:spcBef>
            </a:pPr>
            <a:r>
              <a:rPr lang="it-IT" sz="2400" b="1"/>
              <a:t>conoscenza</a:t>
            </a:r>
            <a:r>
              <a:rPr lang="it-IT" sz="2000" b="1"/>
              <a:t> autentica</a:t>
            </a:r>
          </a:p>
          <a:p>
            <a:pPr>
              <a:spcBef>
                <a:spcPct val="50000"/>
              </a:spcBef>
            </a:pPr>
            <a:endParaRPr lang="it-IT" sz="2000" b="1"/>
          </a:p>
          <a:p>
            <a:pPr>
              <a:spcBef>
                <a:spcPct val="50000"/>
              </a:spcBef>
            </a:pPr>
            <a:endParaRPr lang="it-IT" sz="2000" b="1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395288" y="4005263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      come modificazione del proprio comportamento </a:t>
            </a:r>
          </a:p>
        </p:txBody>
      </p:sp>
      <p:sp>
        <p:nvSpPr>
          <p:cNvPr id="5166" name="AutoShape 46"/>
          <p:cNvSpPr>
            <a:spLocks noChangeArrowheads="1"/>
          </p:cNvSpPr>
          <p:nvPr/>
        </p:nvSpPr>
        <p:spPr bwMode="auto">
          <a:xfrm>
            <a:off x="827088" y="4076700"/>
            <a:ext cx="7273925" cy="360363"/>
          </a:xfrm>
          <a:prstGeom prst="roundRect">
            <a:avLst>
              <a:gd name="adj" fmla="val 16667"/>
            </a:avLst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>
            <a:off x="4284663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755650" y="4797425"/>
            <a:ext cx="7561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Esperienza         Conoscenza come dimensione epistemica  complessa</a:t>
            </a:r>
          </a:p>
        </p:txBody>
      </p:sp>
      <p:sp>
        <p:nvSpPr>
          <p:cNvPr id="5182" name="Line 62"/>
          <p:cNvSpPr>
            <a:spLocks noChangeShapeType="1"/>
          </p:cNvSpPr>
          <p:nvPr/>
        </p:nvSpPr>
        <p:spPr bwMode="auto">
          <a:xfrm>
            <a:off x="2051050" y="50133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827088" y="5445125"/>
            <a:ext cx="77057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Vissuto              Cognizione   come dimensione algoritmica (complicata)</a:t>
            </a:r>
          </a:p>
          <a:p>
            <a:pPr>
              <a:spcBef>
                <a:spcPct val="50000"/>
              </a:spcBef>
            </a:pPr>
            <a:r>
              <a:rPr lang="it-IT"/>
              <a:t> </a:t>
            </a:r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>
            <a:off x="2051050" y="56610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/>
      <p:bldP spid="5154" grpId="0"/>
      <p:bldP spid="5158" grpId="0" build="allAtOnce"/>
      <p:bldP spid="5166" grpId="0" animBg="1"/>
      <p:bldP spid="518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it-IT" sz="3600" b="1"/>
              <a:t>Ambiti operativi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1406525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- </a:t>
            </a:r>
            <a:r>
              <a:rPr lang="it-IT" sz="2400" b="1" i="1"/>
              <a:t>Utilizzo del calcolatore per la composizione e l’analisi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8313" y="2755900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- </a:t>
            </a:r>
            <a:r>
              <a:rPr lang="it-IT" sz="2400" b="1" i="1"/>
              <a:t>Relazione tra proprie composizioni e altre opere musicali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8313" y="4079875"/>
            <a:ext cx="85677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it-IT" sz="2400" b="1" i="1"/>
              <a:t>Relazione tra l’esperienza compositiva di base e analoga              </a:t>
            </a:r>
          </a:p>
          <a:p>
            <a:pPr>
              <a:spcBef>
                <a:spcPct val="50000"/>
              </a:spcBef>
            </a:pPr>
            <a:r>
              <a:rPr lang="it-IT" sz="2400" b="1" i="1"/>
              <a:t> esperienza compositiva di sequenze motorie 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68313" y="1125538"/>
            <a:ext cx="8280400" cy="1008062"/>
          </a:xfrm>
          <a:prstGeom prst="ellipse">
            <a:avLst/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68313" y="2492375"/>
            <a:ext cx="8675687" cy="1008063"/>
          </a:xfrm>
          <a:prstGeom prst="ellipse">
            <a:avLst/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79388" y="3716338"/>
            <a:ext cx="8964612" cy="1728787"/>
          </a:xfrm>
          <a:prstGeom prst="ellipse">
            <a:avLst/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lerio 1 lezione brevissimo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119188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/>
              <a:t>Composizione e </a:t>
            </a:r>
            <a:r>
              <a:rPr lang="it-IT" sz="2800" b="1" dirty="0" smtClean="0"/>
              <a:t>analisi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http://creamus.inagrm.com/co/A_Silvia.html</a:t>
            </a:r>
            <a:endParaRPr lang="it-IT" sz="2800" dirty="0"/>
          </a:p>
        </p:txBody>
      </p:sp>
      <p:pic>
        <p:nvPicPr>
          <p:cNvPr id="9222" name="Picture 6" descr="silvia goccia tagli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268413"/>
            <a:ext cx="80645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9228" name="WindowsMediaPlayer1" r:id="rId2" imgW="3962953" imgH="457143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Composizione e analisi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http://creamus.inagrm.com/co/A_Silvia.html</a:t>
            </a:r>
            <a:endParaRPr lang="ro-RO" sz="3200" dirty="0"/>
          </a:p>
        </p:txBody>
      </p:sp>
      <p:pic>
        <p:nvPicPr>
          <p:cNvPr id="5" name="Silvia-Goccia analis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z="4000"/>
              <a:t>Fasi del lavoro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0" y="1700213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Esplorazione delle qualità sonore di una goccia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21336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 Esplorazione delle possibilità di trasformazione tramite il PC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9750" y="2708275"/>
            <a:ext cx="7704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Elaborazione di una Forma musicale a partire dagli eventi sonori registrati   e trasformati in base a una idea progettuale dichiarata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3850" y="3716338"/>
            <a:ext cx="871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   Esecuzione</a:t>
            </a:r>
            <a:r>
              <a:rPr lang="it-IT"/>
              <a:t> : possibili modalità di interazione da sperimentare e da inventare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96875" y="4508500"/>
            <a:ext cx="590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  Analisi: </a:t>
            </a:r>
            <a:r>
              <a:rPr lang="it-IT"/>
              <a:t>consapevolezza delle proprie scelte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11188" y="9810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Progetto: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it-IT" sz="6600" dirty="0" smtClean="0"/>
              <a:t>Accogliere</a:t>
            </a:r>
          </a:p>
          <a:p>
            <a:pPr algn="ctr">
              <a:buNone/>
            </a:pPr>
            <a:r>
              <a:rPr lang="it-IT" sz="6600" dirty="0" smtClean="0"/>
              <a:t>Riconoscere</a:t>
            </a:r>
          </a:p>
          <a:p>
            <a:pPr algn="ctr">
              <a:buNone/>
            </a:pPr>
            <a:r>
              <a:rPr lang="it-IT" sz="6600" dirty="0" smtClean="0"/>
              <a:t>Valorizzare</a:t>
            </a:r>
          </a:p>
          <a:p>
            <a:pPr algn="ctr">
              <a:buNone/>
            </a:pPr>
            <a:r>
              <a:rPr lang="it-IT" sz="6600" dirty="0" smtClean="0"/>
              <a:t>Feedback</a:t>
            </a:r>
            <a:endParaRPr lang="ro-RO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764</Words>
  <Application>Microsoft Office PowerPoint</Application>
  <PresentationFormat>Presentazione su schermo (4:3)</PresentationFormat>
  <Paragraphs>111</Paragraphs>
  <Slides>23</Slides>
  <Notes>3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Struttura predefinita</vt:lpstr>
      <vt:lpstr>Circolo Bateson- Badia Prataglia, agosto 2016 Raccontami una storia  Proto-narratività musicale, composizione e analisi di base: per una pedagogia del suono</vt:lpstr>
      <vt:lpstr>Esperienza musicale di base</vt:lpstr>
      <vt:lpstr>Esperienza musicale di base</vt:lpstr>
      <vt:lpstr>Ambiti operativi</vt:lpstr>
      <vt:lpstr>Diapositiva 5</vt:lpstr>
      <vt:lpstr>Composizione e analisi http://creamus.inagrm.com/co/A_Silvia.html</vt:lpstr>
      <vt:lpstr>Composizione e analisi http://creamus.inagrm.com/co/A_Silvia.html</vt:lpstr>
      <vt:lpstr>Fasi del lavoro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 MOVIMENTO-INFORMATICA-COMPOSIZIONE :   una prospettiva didattico-metodologica</vt:lpstr>
      <vt:lpstr>Equilibrio come capacità del Sistema di mantenere tutte le proprie opportunità senza perdere coerenza.  </vt:lpstr>
      <vt:lpstr>Gesto come manifestazione di uno stato equilibrato e coerente del Sistema</vt:lpstr>
      <vt:lpstr>Diapositiva 21</vt:lpstr>
      <vt:lpstr>Diapositiva 22</vt:lpstr>
      <vt:lpstr>Qualche riferimento bibliografico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L'analisi e il bambino compositore-ascoltatore: esperienze elettroacustiche nella scuola di base</dc:title>
  <dc:creator>utente</dc:creator>
  <cp:lastModifiedBy>Giusi</cp:lastModifiedBy>
  <cp:revision>133</cp:revision>
  <dcterms:created xsi:type="dcterms:W3CDTF">2009-11-10T10:29:01Z</dcterms:created>
  <dcterms:modified xsi:type="dcterms:W3CDTF">2016-08-17T14:55:22Z</dcterms:modified>
</cp:coreProperties>
</file>